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59" r:id="rId4"/>
    <p:sldId id="260" r:id="rId5"/>
    <p:sldId id="261" r:id="rId6"/>
    <p:sldId id="263" r:id="rId7"/>
    <p:sldId id="264" r:id="rId8"/>
    <p:sldId id="265" r:id="rId9"/>
    <p:sldId id="268" r:id="rId10"/>
    <p:sldId id="266" r:id="rId11"/>
    <p:sldId id="262" r:id="rId12"/>
    <p:sldId id="25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ckel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38" autoAdjust="0"/>
  </p:normalViewPr>
  <p:slideViewPr>
    <p:cSldViewPr snapToGrid="0" snapToObjects="1">
      <p:cViewPr varScale="1">
        <p:scale>
          <a:sx n="157" d="100"/>
          <a:sy n="157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ACE5F-2B0C-3642-B9C1-70812D15F5C2}" type="datetimeFigureOut">
              <a:rPr lang="en-US" smtClean="0"/>
              <a:t>10/9/13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2270A-99EC-5A42-9D87-A125206E1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240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8A156-6A28-5E4C-AFC8-A551FD23FC8D}" type="datetimeFigureOut">
              <a:rPr lang="en-US" smtClean="0"/>
              <a:t>10/9/13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772FD-DED1-6A4B-8035-2E1651CA7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Studying since inception in Pittsburgh (2008 was first cohort)</a:t>
            </a:r>
          </a:p>
          <a:p>
            <a:r>
              <a:rPr lang="en-US" dirty="0" smtClean="0"/>
              <a:t>Foundation-funded studies</a:t>
            </a:r>
          </a:p>
          <a:p>
            <a:r>
              <a:rPr lang="en-US" dirty="0" smtClean="0"/>
              <a:t>Promise-funded studies</a:t>
            </a:r>
          </a:p>
          <a:p>
            <a:endParaRPr lang="en-US" dirty="0" smtClean="0"/>
          </a:p>
          <a:p>
            <a:r>
              <a:rPr lang="en-US" dirty="0" smtClean="0"/>
              <a:t>Sketches</a:t>
            </a:r>
            <a:r>
              <a:rPr lang="en-US" baseline="0" dirty="0" smtClean="0"/>
              <a:t> studies over 5 years</a:t>
            </a:r>
          </a:p>
          <a:p>
            <a:r>
              <a:rPr lang="en-US" baseline="0" dirty="0" smtClean="0"/>
              <a:t>In order to fit in to the 5-10 minute time frame, just sharing at the conceptual level. Specific cohorts and technical information about analyses not included.</a:t>
            </a:r>
          </a:p>
          <a:p>
            <a:r>
              <a:rPr lang="en-US" baseline="0" dirty="0" smtClean="0"/>
              <a:t>Our work on the Promise has been oriented toward providing data for program designers, implementers and stakeholders rather than for drawing conclusions about scholarship impact/potential overall. Recently, work is more summative focused.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772FD-DED1-6A4B-8035-2E1651CA7F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85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EXPLAIN</a:t>
            </a:r>
            <a:r>
              <a:rPr lang="en-US" b="1" baseline="0" dirty="0" smtClean="0"/>
              <a:t>  ECO SYSTEM??</a:t>
            </a:r>
            <a:endParaRPr lang="en-US" b="1" dirty="0" smtClean="0"/>
          </a:p>
          <a:p>
            <a:r>
              <a:rPr lang="en-US" dirty="0" smtClean="0"/>
              <a:t>Cautions: Developmentally</a:t>
            </a:r>
            <a:r>
              <a:rPr lang="en-US" baseline="0" dirty="0" smtClean="0"/>
              <a:t> appropriate timing of inquiries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Linking data systems across sectors to allow  individual student PK-12 data, post-secondary data (enrollment, retention, and attainment), DHS data and scholarship use data for more sophisticated and quasi-experimental designs.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Linked data:</a:t>
            </a:r>
          </a:p>
          <a:p>
            <a:pPr lvl="1"/>
            <a:r>
              <a:rPr lang="en-US" baseline="0" dirty="0" smtClean="0"/>
              <a:t>.</a:t>
            </a:r>
            <a:r>
              <a:rPr lang="en-US" dirty="0" smtClean="0"/>
              <a:t> Compare rates of post-secondary preparedness, enrollment, retention, and attainment pre- and post-Promise for various subgroups</a:t>
            </a:r>
          </a:p>
          <a:p>
            <a:pPr lvl="1"/>
            <a:r>
              <a:rPr lang="en-US" dirty="0" smtClean="0"/>
              <a:t>Exploiting the Promise GPA threshold of 2.5 to understand whether and in what ways presence of the Promise influences college enrollment, retention, and attainment. </a:t>
            </a:r>
          </a:p>
          <a:p>
            <a:pPr lvl="1"/>
            <a:r>
              <a:rPr lang="en-US" dirty="0" smtClean="0"/>
              <a:t>Examine how various support programs, school experiences, and DHS services relate to Promise influence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772FD-DED1-6A4B-8035-2E1651CA7F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05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Early</a:t>
            </a:r>
            <a:r>
              <a:rPr lang="en-US" baseline="0" dirty="0" smtClean="0"/>
              <a:t> work on PK-12; later work on post-secondary</a:t>
            </a:r>
          </a:p>
          <a:p>
            <a:r>
              <a:rPr lang="en-US" baseline="0" dirty="0" smtClean="0"/>
              <a:t>Also work outside these domains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Some funded by Heinz Endowments others by </a:t>
            </a:r>
            <a:r>
              <a:rPr lang="en-US" baseline="0" dirty="0" err="1" smtClean="0"/>
              <a:t>Pgh</a:t>
            </a:r>
            <a:r>
              <a:rPr lang="en-US" baseline="0" dirty="0" smtClean="0"/>
              <a:t> Promise directly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772FD-DED1-6A4B-8035-2E1651CA7F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96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How are Pittsburgh high schools preparing students for post-secondary education?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In what ways, if at all, is the presence of the Promise influencing educators’, parents’, and students’ expectations and behaviors?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practices are used by high schools that are most effective at getting students ready to use the Promise?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Why do HS graduates who are eligible for and have been awarded The Promise fail to use the scholarship in the subsequent semester?</a:t>
            </a:r>
          </a:p>
          <a:p>
            <a:pPr marL="571500" indent="-457200">
              <a:buFont typeface="+mj-lt"/>
              <a:buAutoNum type="arabicPeriod"/>
            </a:pPr>
            <a:r>
              <a:rPr lang="en-US" i="1" dirty="0" smtClean="0"/>
              <a:t>To what extent do targeted programs influence participants’ “Promise-readiness?”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5. BA6GM for example. Also others</a:t>
            </a:r>
            <a:r>
              <a:rPr lang="en-US" baseline="0" dirty="0" smtClean="0"/>
              <a:t>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772FD-DED1-6A4B-8035-2E1651CA7F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97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used David Conley’s framework</a:t>
            </a:r>
            <a:r>
              <a:rPr lang="en-US" baseline="0" dirty="0" smtClean="0"/>
              <a:t> and added Kenneth Gray’s career maturity?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Case studies included: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Parent, teacher, student surveys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Interviews with administrators and other key school personnel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Focus groups with teachers, support personnel, and students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Review of school materials (Strategic Plan, Graduation requirements,  etc.)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High school graduates data (demographics, GPA, attendance, advanced course taking, SAT/ACT participation and scores)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772FD-DED1-6A4B-8035-2E1651CA7F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29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findings influenced practices of schools, district, and Promise policies. District adopted college and career ready framework and began infusing it into language and practices.</a:t>
            </a:r>
          </a:p>
          <a:p>
            <a:r>
              <a:rPr lang="en-US" baseline="0" dirty="0" smtClean="0"/>
              <a:t>Promise focused more on outreach to those who did not initially use the Promise.</a:t>
            </a:r>
          </a:p>
          <a:p>
            <a:endParaRPr lang="en-US" baseline="0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Early changes in aspirations and intentions had to be intentionally guided to changed behaviors.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Most schools were not using a comprehensive research-based framework for thinking about college and career readiness.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Schools with greater proportions of graduates eligible for the Promise were employing a range of practices well supported by literature and aligned with college readiness framework.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In schools with fewer graduates eligible, college and career readiness practices were not explicit, coordinated, or systematically and uniformly available to students.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Graduates who could have but did not use the Promise were students who did not have strong internal drive to attend post-secondary in the summer after graduation but universally regretted this 9 months later. All wanted to go to post-secondary.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772FD-DED1-6A4B-8035-2E1651CA7F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88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772FD-DED1-6A4B-8035-2E1651CA7F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2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Scholars felt less well prepared for post-secondary on dimensions such as time management, study skills, and research skills.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Promise Scholar retention rates are higher than for ACT national sample for all institution types.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For 8 of the 12 higher education institutions serving the most Promise Scholars, the Scholars retained at higher rates than their peers at that institution who started the same year.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Family income level, higher high school GPA, and being female were predictive of retention.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Once student variables were controlled there was almost no statistically significant differences among high schools.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Statistically significant differences were found for individual higher education institutions. These findings were used to guide the selection of institutions for qualitative case studies.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Higher education personnel identify challenges to student success ranging from academic preparedness, to “college knowledge,” to financial demands, and personal characteristics.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The case study of higher performing higher education institutions typically had elaborate programming in place to support Promise Scholars.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772FD-DED1-6A4B-8035-2E1651CA7F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67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YOU WILL ADD QUALIFIER</a:t>
            </a:r>
            <a:r>
              <a:rPr lang="en-US" b="1" baseline="0" dirty="0" smtClean="0"/>
              <a:t> RE ACT DATA?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772FD-DED1-6A4B-8035-2E1651CA7F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14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Dashboard:</a:t>
            </a:r>
          </a:p>
          <a:p>
            <a:pPr lvl="1"/>
            <a:r>
              <a:rPr lang="en-US" dirty="0" smtClean="0"/>
              <a:t>Advanced math/science course-taking</a:t>
            </a:r>
          </a:p>
          <a:p>
            <a:pPr lvl="1"/>
            <a:r>
              <a:rPr lang="en-US" dirty="0" smtClean="0"/>
              <a:t>AP participation and performance</a:t>
            </a:r>
          </a:p>
          <a:p>
            <a:pPr lvl="1"/>
            <a:r>
              <a:rPr lang="en-US" dirty="0" smtClean="0"/>
              <a:t>SAT/ACT participation and performance</a:t>
            </a:r>
          </a:p>
          <a:p>
            <a:pPr lvl="1"/>
            <a:r>
              <a:rPr lang="en-US" dirty="0" smtClean="0"/>
              <a:t>Guidance counselor to student ratio</a:t>
            </a:r>
          </a:p>
          <a:p>
            <a:pPr lvl="1"/>
            <a:r>
              <a:rPr lang="en-US" dirty="0" smtClean="0"/>
              <a:t>Teacher mobility rates by school</a:t>
            </a:r>
          </a:p>
          <a:p>
            <a:pPr lvl="1"/>
            <a:r>
              <a:rPr lang="en-US" dirty="0" smtClean="0"/>
              <a:t>Teacher and student absence rates by school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772FD-DED1-6A4B-8035-2E1651CA7F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8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9474-ABB6-5F4C-9CEA-4B35438312AB}" type="datetime1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3BE-4F51-FC47-AB02-67E9DAD43AEA}" type="datetime1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77031-E66B-C541-92E1-9220E175DD69}" type="datetime1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21170-514D-7D4C-A7F1-FB1A6F4C1780}" type="datetime1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23BF-2562-6945-920B-557E74DCC962}" type="datetime1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1B23-FA13-1648-9DE6-9F9C4A2B1777}" type="datetime1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5D5C5-4919-634E-90DA-5FA724886C50}" type="datetime1">
              <a:rPr lang="en-US" smtClean="0"/>
              <a:t>10/9/13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31C-5E25-B24E-A66C-5E345A1F42A5}" type="datetime1">
              <a:rPr lang="en-US" smtClean="0"/>
              <a:t>10/9/13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C1DF-45CD-3D46-9885-10DBE9C5A4BD}" type="datetime1">
              <a:rPr lang="en-US" smtClean="0"/>
              <a:t>10/9/13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F531-5F63-334F-9CA0-09A2C36DB448}" type="datetime1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F484-BCFD-214C-9D39-7C8B817AB73C}" type="datetime1">
              <a:rPr lang="en-US" smtClean="0"/>
              <a:t>10/9/13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Prepared for Lumina Foundation Convening October 9-10, 2013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45618B7-2757-4F46-B189-9D1C04653715}" type="datetime1">
              <a:rPr lang="en-US" smtClean="0"/>
              <a:t>10/9/13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983" y="18539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Pittsburgh Promise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Research &amp; Evaluation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555" y="3574985"/>
            <a:ext cx="5496106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Dr. Jennifer Iriti &amp; Dr. William Bickel</a:t>
            </a:r>
          </a:p>
          <a:p>
            <a:r>
              <a:rPr lang="en-US" sz="2800" dirty="0" smtClean="0"/>
              <a:t>Evaluation for Learning Group</a:t>
            </a:r>
          </a:p>
        </p:txBody>
      </p:sp>
      <p:pic>
        <p:nvPicPr>
          <p:cNvPr id="5" name="Picture 4" descr="LRDC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08" y="5632188"/>
            <a:ext cx="1329893" cy="116787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for Lumina Foundation Convening October </a:t>
            </a:r>
            <a:r>
              <a:rPr lang="en-US" dirty="0" smtClean="0"/>
              <a:t>10-11,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8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Data/Evaluation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Articulating theory of change to support research design and programming development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Identifying indicators in the PK-12, higher education, and community that are either pre-conditions or targeted outcomes to serve as “dashboard”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7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Promising Opportunities in Pittsburgh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460375" indent="-346075"/>
            <a:r>
              <a:rPr lang="en-US" dirty="0" smtClean="0"/>
              <a:t>Linking data systems across sectors to allow more sophisticated and quasi-experimental designs.</a:t>
            </a:r>
          </a:p>
          <a:p>
            <a:pPr marL="411480" lvl="1" indent="0">
              <a:buNone/>
            </a:pPr>
            <a:endParaRPr lang="en-US" dirty="0"/>
          </a:p>
          <a:p>
            <a:pPr marL="457200" lvl="1" indent="-342900"/>
            <a:r>
              <a:rPr lang="en-US" dirty="0" smtClean="0"/>
              <a:t>Understanding the Promise “ecosystem” ways it changed as a result of the scholarship, and whether these changes resulted in any observed PK-12 and post-secondary attainment improvements.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7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EFL Research/Evaluation Related to the Pittsburgh 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Iriti</a:t>
            </a:r>
            <a:r>
              <a:rPr lang="en-US" dirty="0"/>
              <a:t>, J.E., Bickel, W.E., Meredith, J., &amp; Walker, M. (2009). </a:t>
            </a:r>
            <a:r>
              <a:rPr lang="en-US" i="1" dirty="0"/>
              <a:t>Looking inward to keep The Promise: What do Pittsburgh charter high schools do to prepare students for post-secondary education?</a:t>
            </a:r>
            <a:r>
              <a:rPr lang="en-US" dirty="0"/>
              <a:t> Pittsburgh, PA: Learning Research and Development Center, University of Pittsburgh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ü"/>
            </a:pPr>
            <a:r>
              <a:rPr lang="en-US" dirty="0"/>
              <a:t>Iriti, J.E., &amp; Bickel, W. E. (2010). </a:t>
            </a:r>
            <a:r>
              <a:rPr lang="en-US" i="1" dirty="0"/>
              <a:t>Looking inward to keep The Promise: How Pittsburgh high schools prepare students for post-secondary education- Year 2.</a:t>
            </a:r>
            <a:r>
              <a:rPr lang="en-US" dirty="0"/>
              <a:t> Pittsburgh, PA: Learning Research and Development Center, University of Pittsburgh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Iriti</a:t>
            </a:r>
            <a:r>
              <a:rPr lang="en-US" dirty="0"/>
              <a:t>, J. E., Bickel, W. E., &amp; Nelson, C. A. (2010). </a:t>
            </a:r>
            <a:r>
              <a:rPr lang="en-US" i="1" dirty="0"/>
              <a:t>Keeping “The Promise:”</a:t>
            </a:r>
            <a:r>
              <a:rPr lang="en-US" dirty="0"/>
              <a:t> </a:t>
            </a:r>
            <a:r>
              <a:rPr lang="en-US" i="1" dirty="0"/>
              <a:t>Practices for building post-secondary readiness and Promise scholarship eligibility in high schools. </a:t>
            </a:r>
            <a:r>
              <a:rPr lang="en-US" dirty="0"/>
              <a:t>Paper presented at the Annual Meeting of the American Educational Research Association in Denver, CO.</a:t>
            </a:r>
          </a:p>
          <a:p>
            <a:pPr>
              <a:buFont typeface="Wingdings" charset="2"/>
              <a:buChar char="ü"/>
            </a:pPr>
            <a:r>
              <a:rPr lang="en-US" dirty="0"/>
              <a:t>Iriti, J. E., &amp; Bickel, W. E. (November 11, 2011). </a:t>
            </a:r>
            <a:r>
              <a:rPr lang="en-US" i="1" dirty="0"/>
              <a:t>“Promises” not yet realized: Those who could but don’t use Promise scholarship funds. </a:t>
            </a:r>
            <a:r>
              <a:rPr lang="en-US" dirty="0"/>
              <a:t>Pittsburgh</a:t>
            </a:r>
            <a:r>
              <a:rPr lang="en-US" i="1" dirty="0"/>
              <a:t>, </a:t>
            </a:r>
            <a:r>
              <a:rPr lang="en-US" dirty="0"/>
              <a:t>PA: Heinz Endowments.  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/>
              <a:t>Iriti, J. E., &amp; Bickel, W. E., with C. Long (May 31, 2012). </a:t>
            </a:r>
            <a:r>
              <a:rPr lang="en-US" i="1" dirty="0"/>
              <a:t>Mentoring to The Promise: Evaluation of the Be a 6</a:t>
            </a:r>
            <a:r>
              <a:rPr lang="en-US" i="1" baseline="30000" dirty="0"/>
              <a:t>th</a:t>
            </a:r>
            <a:r>
              <a:rPr lang="en-US" i="1" dirty="0"/>
              <a:t> Grade Mentor Program</a:t>
            </a:r>
            <a:r>
              <a:rPr lang="en-US" dirty="0"/>
              <a:t>. Pittsburgh, PA: United Way of Pittsburgh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Wingdings" charset="2"/>
              <a:buChar char="ü"/>
            </a:pPr>
            <a:r>
              <a:rPr lang="en-US" dirty="0"/>
              <a:t> </a:t>
            </a:r>
            <a:r>
              <a:rPr lang="en-US" dirty="0" smtClean="0"/>
              <a:t>Iriti</a:t>
            </a:r>
            <a:r>
              <a:rPr lang="en-US" dirty="0"/>
              <a:t>, J.E., Bickel, W. E., &amp; Kaufman, J. (August 2012). </a:t>
            </a:r>
            <a:r>
              <a:rPr lang="en-US" i="1" dirty="0"/>
              <a:t>Realizing “The Promise:” Scholar persistence and retention in post-secondary </a:t>
            </a:r>
            <a:r>
              <a:rPr lang="en-US" i="1" dirty="0" smtClean="0"/>
              <a:t>education</a:t>
            </a:r>
            <a:r>
              <a:rPr lang="en-US" dirty="0"/>
              <a:t>. Pittsburgh, PA: Learning Research and Development Center, University of Pittsburgh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Wingdings" charset="2"/>
              <a:buChar char="ü"/>
            </a:pPr>
            <a:r>
              <a:rPr lang="en-US" dirty="0" smtClean="0"/>
              <a:t>Iriti, J., E., Bickel, W. E., Kaufman, J., &amp; Wang, E. (2013). </a:t>
            </a:r>
            <a:r>
              <a:rPr lang="en-US" i="1" dirty="0" smtClean="0"/>
              <a:t>Pittsburgh Promise potential </a:t>
            </a:r>
            <a:r>
              <a:rPr lang="en-US" i="1" dirty="0"/>
              <a:t>a</a:t>
            </a:r>
            <a:r>
              <a:rPr lang="en-US" i="1" dirty="0" smtClean="0"/>
              <a:t>nnual </a:t>
            </a:r>
            <a:r>
              <a:rPr lang="en-US" i="1" dirty="0"/>
              <a:t>r</a:t>
            </a:r>
            <a:r>
              <a:rPr lang="en-US" i="1" dirty="0" smtClean="0"/>
              <a:t>eport </a:t>
            </a:r>
            <a:r>
              <a:rPr lang="en-US" i="1" dirty="0"/>
              <a:t>i</a:t>
            </a:r>
            <a:r>
              <a:rPr lang="en-US" i="1" dirty="0" smtClean="0"/>
              <a:t>ndicators</a:t>
            </a:r>
            <a:r>
              <a:rPr lang="en-US" dirty="0" smtClean="0"/>
              <a:t>. Pittsburgh, PA: Learning Research and Development Center, University of Pittsburgh.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7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EFL work on Pittsburgh 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Since 2008- 5 years, variety of studies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Most work geared toward understanding implementation and providing formative feedback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Data stores and access improving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8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Questions:</a:t>
            </a:r>
            <a:br>
              <a:rPr lang="en-US" dirty="0" smtClean="0"/>
            </a:br>
            <a:r>
              <a:rPr lang="en-US" dirty="0" smtClean="0"/>
              <a:t>PK-12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strategies are Pittsburgh high schools using to prepare students for post-secondary education?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In what ways, if at all, is the presence of the Promise influencing educators’, parents’, and students’ expectations and behaviors?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practices are used by high schools that are most effective at getting students eligible for the Promise?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Why do HS graduates who are eligible for and have been awarded the Promise fail to use the scholarship in the subsequent semester?</a:t>
            </a:r>
          </a:p>
          <a:p>
            <a:pPr marL="571500" indent="-457200">
              <a:buFont typeface="+mj-lt"/>
              <a:buAutoNum type="arabicPeriod"/>
            </a:pPr>
            <a:r>
              <a:rPr lang="en-US" i="1" dirty="0" smtClean="0"/>
              <a:t>To what extent do targeted programs influence participants’ “Promise-readiness?”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56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PK-12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Case studies of 4 high schools guided by framework for college-career readiness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Pittsburgh Promise eligibility/award data paired with HS graduate data to determine high performing school in terms of proportion of graduates eligible for and using the Promise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Interviews with HS graduates who were awarded the Promise, had attained acceptance to a post-secondary institution </a:t>
            </a:r>
            <a:r>
              <a:rPr lang="en-US" b="1" dirty="0" smtClean="0"/>
              <a:t>but did not enroll in the semester after graduation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7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PK-12 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Change in ASPIRATION does not equal change in BEHAVIOR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Schools need research-based college and career readiness framework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Use of coherent set of college and career ready practices linked with greater proportions of graduates eligible for the Promise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Graduates who could have but didn’t reported no strong internal drive to attend post-secondary in the summer after graduation but universally regretted this 9 months later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55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Questions: </a:t>
            </a:r>
            <a:br>
              <a:rPr lang="en-US" dirty="0" smtClean="0"/>
            </a:br>
            <a:r>
              <a:rPr lang="en-US" dirty="0" smtClean="0"/>
              <a:t>Post-Secondary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At the outset of their post-secondary studies, how prepared were Promise Scholars to meet the demands of college?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are the Promise Scholar rates of retention in post-secondary? How do these compare to national rates?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Do particular high schools or post-secondary institutions have higher retention rates when student characteristics are controlled?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are the most significant challenges to student post-secondary retention?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strategies do post-secondary institutions use to support student success in higher education?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04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Post-Secondary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survey of Promise Scholars in 1</a:t>
            </a:r>
            <a:r>
              <a:rPr lang="en-US" baseline="30000" dirty="0" smtClean="0"/>
              <a:t>st</a:t>
            </a:r>
            <a:r>
              <a:rPr lang="en-US" dirty="0" smtClean="0"/>
              <a:t> year of post-secondary</a:t>
            </a:r>
          </a:p>
          <a:p>
            <a:r>
              <a:rPr lang="en-US" dirty="0" smtClean="0"/>
              <a:t>Analysis of Promise Scholar post-secondary enrollment, retention, and persistence</a:t>
            </a:r>
          </a:p>
          <a:p>
            <a:r>
              <a:rPr lang="en-US" dirty="0" smtClean="0"/>
              <a:t>Comparison to ACT national rates</a:t>
            </a:r>
          </a:p>
          <a:p>
            <a:r>
              <a:rPr lang="en-US" dirty="0" smtClean="0"/>
              <a:t>Institution Promise Scholar retention rates compared to Institution cohort retention rates</a:t>
            </a:r>
          </a:p>
          <a:p>
            <a:r>
              <a:rPr lang="en-US" dirty="0" smtClean="0"/>
              <a:t>Logistic regressions to identify predictors of Scholar retention </a:t>
            </a:r>
          </a:p>
          <a:p>
            <a:r>
              <a:rPr lang="en-US" dirty="0" smtClean="0"/>
              <a:t>Case studies of 5 higher education institutions (high, moderate, and low performers)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9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Post-Secondary 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Scholars felt less well prepared for time management, study skills, and research skills</a:t>
            </a:r>
          </a:p>
          <a:p>
            <a:pPr>
              <a:buFont typeface="Wingdings" charset="2"/>
              <a:buChar char="ü"/>
            </a:pPr>
            <a:r>
              <a:rPr lang="en-US" dirty="0"/>
              <a:t>S</a:t>
            </a:r>
            <a:r>
              <a:rPr lang="en-US" dirty="0" smtClean="0"/>
              <a:t>cholar retention rates are higher than for ACT national sample for all institution types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For 8 of the 12 higher education institutions Scholars retained at higher rates than their peers at that institution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Family income level, higher high school GPA, and being female were predictive of retention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Once student variables were controlled there was almost no statistically significant differences among high schools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Statistically significant differences were found for individual higher education institutions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Higher education personnel identify challenges to student success ranging from academic preparedness, to “college knowledge,” to financial demands, and personal characteristics</a:t>
            </a:r>
          </a:p>
          <a:p>
            <a:pPr>
              <a:buFont typeface="Wingdings" charset="2"/>
              <a:buChar char="ü"/>
            </a:pPr>
            <a:r>
              <a:rPr lang="en-US" dirty="0"/>
              <a:t>H</a:t>
            </a:r>
            <a:r>
              <a:rPr lang="en-US" dirty="0" smtClean="0"/>
              <a:t>igher performing post-secondary institutions typically had elaborate programming in place to support Scholars</a:t>
            </a:r>
          </a:p>
          <a:p>
            <a:pPr>
              <a:buFont typeface="Wingdings" charset="2"/>
              <a:buChar char="ü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7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for Lumina Foundation Convening October 9-10, 2013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68" y="918210"/>
            <a:ext cx="8229600" cy="4730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43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335</TotalTime>
  <Words>1954</Words>
  <Application>Microsoft Macintosh PowerPoint</Application>
  <PresentationFormat>On-screen Show (4:3)</PresentationFormat>
  <Paragraphs>168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Pittsburgh Promise  Research &amp; Evaluation</vt:lpstr>
      <vt:lpstr>EFL work on Pittsburgh Promise</vt:lpstr>
      <vt:lpstr>Research Questions: PK-12</vt:lpstr>
      <vt:lpstr>PK-12 Methodologies</vt:lpstr>
      <vt:lpstr>PK-12 Key Findings</vt:lpstr>
      <vt:lpstr>Research Questions:  Post-Secondary</vt:lpstr>
      <vt:lpstr>Post-Secondary Methodologies</vt:lpstr>
      <vt:lpstr>Post-Secondary Key Findings</vt:lpstr>
      <vt:lpstr>PowerPoint Presentation</vt:lpstr>
      <vt:lpstr>Other Data/Evaluation Work</vt:lpstr>
      <vt:lpstr>Promising Opportunities in Pittsburgh</vt:lpstr>
      <vt:lpstr>EFL Research/Evaluation Related to the Pittsburgh Promise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Iriti</dc:creator>
  <cp:lastModifiedBy>Jen Iriti</cp:lastModifiedBy>
  <cp:revision>27</cp:revision>
  <dcterms:created xsi:type="dcterms:W3CDTF">2013-10-09T15:18:58Z</dcterms:created>
  <dcterms:modified xsi:type="dcterms:W3CDTF">2013-10-09T21:31:30Z</dcterms:modified>
</cp:coreProperties>
</file>