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notesMasterIdLst>
    <p:notesMasterId r:id="rId14"/>
  </p:notesMasterIdLst>
  <p:handoutMasterIdLst>
    <p:handoutMasterId r:id="rId15"/>
  </p:handoutMasterIdLst>
  <p:sldIdLst>
    <p:sldId id="335" r:id="rId5"/>
    <p:sldId id="340" r:id="rId6"/>
    <p:sldId id="367" r:id="rId7"/>
    <p:sldId id="338" r:id="rId8"/>
    <p:sldId id="368" r:id="rId9"/>
    <p:sldId id="369" r:id="rId10"/>
    <p:sldId id="370" r:id="rId11"/>
    <p:sldId id="371" r:id="rId12"/>
    <p:sldId id="37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BD6"/>
    <a:srgbClr val="FFD1D1"/>
    <a:srgbClr val="FFF7F7"/>
    <a:srgbClr val="D7EBF5"/>
    <a:srgbClr val="FBFECE"/>
    <a:srgbClr val="84C1E0"/>
    <a:srgbClr val="F1FC68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0B9D05-CFC9-488F-B354-76146CBA7221}" v="175" dt="2022-10-10T14:19:13.1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9" autoAdjust="0"/>
    <p:restoredTop sz="91935" autoAdjust="0"/>
  </p:normalViewPr>
  <p:slideViewPr>
    <p:cSldViewPr>
      <p:cViewPr varScale="1">
        <p:scale>
          <a:sx n="62" d="100"/>
          <a:sy n="62" d="100"/>
        </p:scale>
        <p:origin x="1245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1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108"/>
      </p:cViewPr>
      <p:guideLst>
        <p:guide orient="horz" pos="2880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N Houseman" userId="a0c1b38c-59c2-4b0d-9078-7574950daf37" providerId="ADAL" clId="{C50B9D05-CFC9-488F-B354-76146CBA7221}"/>
    <pc:docChg chg="undo custSel addSld delSld modSld sldOrd">
      <pc:chgData name="Susan N Houseman" userId="a0c1b38c-59c2-4b0d-9078-7574950daf37" providerId="ADAL" clId="{C50B9D05-CFC9-488F-B354-76146CBA7221}" dt="2022-10-10T14:19:05.826" v="5963" actId="6549"/>
      <pc:docMkLst>
        <pc:docMk/>
      </pc:docMkLst>
      <pc:sldChg chg="modSp mod">
        <pc:chgData name="Susan N Houseman" userId="a0c1b38c-59c2-4b0d-9078-7574950daf37" providerId="ADAL" clId="{C50B9D05-CFC9-488F-B354-76146CBA7221}" dt="2022-10-04T18:25:53.939" v="5953" actId="255"/>
        <pc:sldMkLst>
          <pc:docMk/>
          <pc:sldMk cId="0" sldId="335"/>
        </pc:sldMkLst>
        <pc:spChg chg="mod">
          <ac:chgData name="Susan N Houseman" userId="a0c1b38c-59c2-4b0d-9078-7574950daf37" providerId="ADAL" clId="{C50B9D05-CFC9-488F-B354-76146CBA7221}" dt="2022-10-04T17:07:43.546" v="5152" actId="20577"/>
          <ac:spMkLst>
            <pc:docMk/>
            <pc:sldMk cId="0" sldId="335"/>
            <ac:spMk id="2" creationId="{ECA3396D-67AA-4FD2-AA15-0F21120E557D}"/>
          </ac:spMkLst>
        </pc:spChg>
        <pc:spChg chg="mod">
          <ac:chgData name="Susan N Houseman" userId="a0c1b38c-59c2-4b0d-9078-7574950daf37" providerId="ADAL" clId="{C50B9D05-CFC9-488F-B354-76146CBA7221}" dt="2022-10-04T18:25:53.939" v="5953" actId="255"/>
          <ac:spMkLst>
            <pc:docMk/>
            <pc:sldMk cId="0" sldId="335"/>
            <ac:spMk id="3" creationId="{9519AC5F-470B-4E7B-B21C-B66469B86E69}"/>
          </ac:spMkLst>
        </pc:spChg>
      </pc:sldChg>
      <pc:sldChg chg="del">
        <pc:chgData name="Susan N Houseman" userId="a0c1b38c-59c2-4b0d-9078-7574950daf37" providerId="ADAL" clId="{C50B9D05-CFC9-488F-B354-76146CBA7221}" dt="2022-10-01T19:19:46.521" v="5" actId="47"/>
        <pc:sldMkLst>
          <pc:docMk/>
          <pc:sldMk cId="0" sldId="337"/>
        </pc:sldMkLst>
      </pc:sldChg>
      <pc:sldChg chg="addSp delSp modSp add del mod modAnim modNotesTx">
        <pc:chgData name="Susan N Houseman" userId="a0c1b38c-59c2-4b0d-9078-7574950daf37" providerId="ADAL" clId="{C50B9D05-CFC9-488F-B354-76146CBA7221}" dt="2022-10-10T14:19:05.826" v="5963" actId="6549"/>
        <pc:sldMkLst>
          <pc:docMk/>
          <pc:sldMk cId="4134161736" sldId="338"/>
        </pc:sldMkLst>
        <pc:spChg chg="mod">
          <ac:chgData name="Susan N Houseman" userId="a0c1b38c-59c2-4b0d-9078-7574950daf37" providerId="ADAL" clId="{C50B9D05-CFC9-488F-B354-76146CBA7221}" dt="2022-10-04T15:06:43.016" v="3767" actId="20577"/>
          <ac:spMkLst>
            <pc:docMk/>
            <pc:sldMk cId="4134161736" sldId="338"/>
            <ac:spMk id="2" creationId="{43F89B5F-E2A9-4FF3-B38E-BBCD839E49BB}"/>
          </ac:spMkLst>
        </pc:spChg>
        <pc:spChg chg="add mod">
          <ac:chgData name="Susan N Houseman" userId="a0c1b38c-59c2-4b0d-9078-7574950daf37" providerId="ADAL" clId="{C50B9D05-CFC9-488F-B354-76146CBA7221}" dt="2022-10-04T17:16:59.283" v="5330" actId="21"/>
          <ac:spMkLst>
            <pc:docMk/>
            <pc:sldMk cId="4134161736" sldId="338"/>
            <ac:spMk id="3" creationId="{E23E2BD8-6540-C522-14FA-74E28824CF8F}"/>
          </ac:spMkLst>
        </pc:spChg>
        <pc:spChg chg="mod">
          <ac:chgData name="Susan N Houseman" userId="a0c1b38c-59c2-4b0d-9078-7574950daf37" providerId="ADAL" clId="{C50B9D05-CFC9-488F-B354-76146CBA7221}" dt="2022-10-10T14:19:05.826" v="5963" actId="6549"/>
          <ac:spMkLst>
            <pc:docMk/>
            <pc:sldMk cId="4134161736" sldId="338"/>
            <ac:spMk id="13" creationId="{945A76E2-A715-4FF4-B8C1-56100A9B8718}"/>
          </ac:spMkLst>
        </pc:spChg>
        <pc:graphicFrameChg chg="del">
          <ac:chgData name="Susan N Houseman" userId="a0c1b38c-59c2-4b0d-9078-7574950daf37" providerId="ADAL" clId="{C50B9D05-CFC9-488F-B354-76146CBA7221}" dt="2022-10-04T15:00:36.598" v="3567" actId="21"/>
          <ac:graphicFrameMkLst>
            <pc:docMk/>
            <pc:sldMk cId="4134161736" sldId="338"/>
            <ac:graphicFrameMk id="6" creationId="{1AF8E94A-1757-4F48-B8F2-D792E33CF5C6}"/>
          </ac:graphicFrameMkLst>
        </pc:graphicFrameChg>
        <pc:graphicFrameChg chg="mod">
          <ac:chgData name="Susan N Houseman" userId="a0c1b38c-59c2-4b0d-9078-7574950daf37" providerId="ADAL" clId="{C50B9D05-CFC9-488F-B354-76146CBA7221}" dt="2022-10-04T17:17:53.578" v="5343" actId="1076"/>
          <ac:graphicFrameMkLst>
            <pc:docMk/>
            <pc:sldMk cId="4134161736" sldId="338"/>
            <ac:graphicFrameMk id="8" creationId="{F5F6C917-169F-4069-AD1D-A159E811165A}"/>
          </ac:graphicFrameMkLst>
        </pc:graphicFrameChg>
      </pc:sldChg>
      <pc:sldChg chg="addSp delSp modSp mod modNotesTx">
        <pc:chgData name="Susan N Houseman" userId="a0c1b38c-59c2-4b0d-9078-7574950daf37" providerId="ADAL" clId="{C50B9D05-CFC9-488F-B354-76146CBA7221}" dt="2022-10-04T17:15:11.985" v="5301" actId="6549"/>
        <pc:sldMkLst>
          <pc:docMk/>
          <pc:sldMk cId="2752869595" sldId="340"/>
        </pc:sldMkLst>
        <pc:spChg chg="mod">
          <ac:chgData name="Susan N Houseman" userId="a0c1b38c-59c2-4b0d-9078-7574950daf37" providerId="ADAL" clId="{C50B9D05-CFC9-488F-B354-76146CBA7221}" dt="2022-10-04T15:30:07.844" v="4151" actId="20577"/>
          <ac:spMkLst>
            <pc:docMk/>
            <pc:sldMk cId="2752869595" sldId="340"/>
            <ac:spMk id="3" creationId="{F0BEC37A-3B8E-4DD6-B747-E55A166930F3}"/>
          </ac:spMkLst>
        </pc:spChg>
        <pc:graphicFrameChg chg="del">
          <ac:chgData name="Susan N Houseman" userId="a0c1b38c-59c2-4b0d-9078-7574950daf37" providerId="ADAL" clId="{C50B9D05-CFC9-488F-B354-76146CBA7221}" dt="2022-10-01T19:18:00.699" v="0" actId="478"/>
          <ac:graphicFrameMkLst>
            <pc:docMk/>
            <pc:sldMk cId="2752869595" sldId="340"/>
            <ac:graphicFrameMk id="4" creationId="{CA32D10B-E4AD-4918-BD51-11ED13E654E3}"/>
          </ac:graphicFrameMkLst>
        </pc:graphicFrameChg>
        <pc:graphicFrameChg chg="add mod">
          <ac:chgData name="Susan N Houseman" userId="a0c1b38c-59c2-4b0d-9078-7574950daf37" providerId="ADAL" clId="{C50B9D05-CFC9-488F-B354-76146CBA7221}" dt="2022-10-02T00:01:28.446" v="3547" actId="113"/>
          <ac:graphicFrameMkLst>
            <pc:docMk/>
            <pc:sldMk cId="2752869595" sldId="340"/>
            <ac:graphicFrameMk id="6" creationId="{2B4609AE-AD41-7C53-819D-0894AFDDC2D5}"/>
          </ac:graphicFrameMkLst>
        </pc:graphicFrameChg>
      </pc:sldChg>
      <pc:sldChg chg="del">
        <pc:chgData name="Susan N Houseman" userId="a0c1b38c-59c2-4b0d-9078-7574950daf37" providerId="ADAL" clId="{C50B9D05-CFC9-488F-B354-76146CBA7221}" dt="2022-10-01T19:20:07.340" v="14" actId="47"/>
        <pc:sldMkLst>
          <pc:docMk/>
          <pc:sldMk cId="3656637543" sldId="341"/>
        </pc:sldMkLst>
      </pc:sldChg>
      <pc:sldChg chg="del">
        <pc:chgData name="Susan N Houseman" userId="a0c1b38c-59c2-4b0d-9078-7574950daf37" providerId="ADAL" clId="{C50B9D05-CFC9-488F-B354-76146CBA7221}" dt="2022-10-01T19:20:12.267" v="20" actId="47"/>
        <pc:sldMkLst>
          <pc:docMk/>
          <pc:sldMk cId="4221647380" sldId="342"/>
        </pc:sldMkLst>
      </pc:sldChg>
      <pc:sldChg chg="del">
        <pc:chgData name="Susan N Houseman" userId="a0c1b38c-59c2-4b0d-9078-7574950daf37" providerId="ADAL" clId="{C50B9D05-CFC9-488F-B354-76146CBA7221}" dt="2022-10-01T19:20:13.939" v="22" actId="47"/>
        <pc:sldMkLst>
          <pc:docMk/>
          <pc:sldMk cId="3753369310" sldId="343"/>
        </pc:sldMkLst>
      </pc:sldChg>
      <pc:sldChg chg="del">
        <pc:chgData name="Susan N Houseman" userId="a0c1b38c-59c2-4b0d-9078-7574950daf37" providerId="ADAL" clId="{C50B9D05-CFC9-488F-B354-76146CBA7221}" dt="2022-10-01T19:19:53.502" v="6" actId="47"/>
        <pc:sldMkLst>
          <pc:docMk/>
          <pc:sldMk cId="552260486" sldId="344"/>
        </pc:sldMkLst>
      </pc:sldChg>
      <pc:sldChg chg="del">
        <pc:chgData name="Susan N Houseman" userId="a0c1b38c-59c2-4b0d-9078-7574950daf37" providerId="ADAL" clId="{C50B9D05-CFC9-488F-B354-76146CBA7221}" dt="2022-10-01T19:20:10.981" v="18" actId="47"/>
        <pc:sldMkLst>
          <pc:docMk/>
          <pc:sldMk cId="1718340781" sldId="345"/>
        </pc:sldMkLst>
      </pc:sldChg>
      <pc:sldChg chg="del">
        <pc:chgData name="Susan N Houseman" userId="a0c1b38c-59c2-4b0d-9078-7574950daf37" providerId="ADAL" clId="{C50B9D05-CFC9-488F-B354-76146CBA7221}" dt="2022-10-01T19:20:11.655" v="19" actId="47"/>
        <pc:sldMkLst>
          <pc:docMk/>
          <pc:sldMk cId="2596587518" sldId="346"/>
        </pc:sldMkLst>
      </pc:sldChg>
      <pc:sldChg chg="del">
        <pc:chgData name="Susan N Houseman" userId="a0c1b38c-59c2-4b0d-9078-7574950daf37" providerId="ADAL" clId="{C50B9D05-CFC9-488F-B354-76146CBA7221}" dt="2022-10-01T19:20:10.127" v="17" actId="47"/>
        <pc:sldMkLst>
          <pc:docMk/>
          <pc:sldMk cId="415317090" sldId="347"/>
        </pc:sldMkLst>
      </pc:sldChg>
      <pc:sldChg chg="del">
        <pc:chgData name="Susan N Houseman" userId="a0c1b38c-59c2-4b0d-9078-7574950daf37" providerId="ADAL" clId="{C50B9D05-CFC9-488F-B354-76146CBA7221}" dt="2022-10-01T19:20:13.093" v="21" actId="47"/>
        <pc:sldMkLst>
          <pc:docMk/>
          <pc:sldMk cId="2078894457" sldId="348"/>
        </pc:sldMkLst>
      </pc:sldChg>
      <pc:sldChg chg="del">
        <pc:chgData name="Susan N Houseman" userId="a0c1b38c-59c2-4b0d-9078-7574950daf37" providerId="ADAL" clId="{C50B9D05-CFC9-488F-B354-76146CBA7221}" dt="2022-10-01T19:20:14.524" v="23" actId="47"/>
        <pc:sldMkLst>
          <pc:docMk/>
          <pc:sldMk cId="2116121893" sldId="349"/>
        </pc:sldMkLst>
      </pc:sldChg>
      <pc:sldChg chg="del">
        <pc:chgData name="Susan N Houseman" userId="a0c1b38c-59c2-4b0d-9078-7574950daf37" providerId="ADAL" clId="{C50B9D05-CFC9-488F-B354-76146CBA7221}" dt="2022-10-01T19:19:56.852" v="7" actId="47"/>
        <pc:sldMkLst>
          <pc:docMk/>
          <pc:sldMk cId="1726054099" sldId="351"/>
        </pc:sldMkLst>
      </pc:sldChg>
      <pc:sldChg chg="addSp delSp modSp del">
        <pc:chgData name="Susan N Houseman" userId="a0c1b38c-59c2-4b0d-9078-7574950daf37" providerId="ADAL" clId="{C50B9D05-CFC9-488F-B354-76146CBA7221}" dt="2022-10-01T19:22:10.548" v="35" actId="47"/>
        <pc:sldMkLst>
          <pc:docMk/>
          <pc:sldMk cId="1508727395" sldId="352"/>
        </pc:sldMkLst>
        <pc:graphicFrameChg chg="add del mod">
          <ac:chgData name="Susan N Houseman" userId="a0c1b38c-59c2-4b0d-9078-7574950daf37" providerId="ADAL" clId="{C50B9D05-CFC9-488F-B354-76146CBA7221}" dt="2022-10-01T19:21:41.400" v="31"/>
          <ac:graphicFrameMkLst>
            <pc:docMk/>
            <pc:sldMk cId="1508727395" sldId="352"/>
            <ac:graphicFrameMk id="2" creationId="{F18E5AAC-126A-8D29-05DE-9D03DAC5C5ED}"/>
          </ac:graphicFrameMkLst>
        </pc:graphicFrameChg>
        <pc:graphicFrameChg chg="add del mod">
          <ac:chgData name="Susan N Houseman" userId="a0c1b38c-59c2-4b0d-9078-7574950daf37" providerId="ADAL" clId="{C50B9D05-CFC9-488F-B354-76146CBA7221}" dt="2022-10-01T19:21:55.360" v="33"/>
          <ac:graphicFrameMkLst>
            <pc:docMk/>
            <pc:sldMk cId="1508727395" sldId="352"/>
            <ac:graphicFrameMk id="3" creationId="{914F45FE-C3FB-6346-73D0-65437B77C65C}"/>
          </ac:graphicFrameMkLst>
        </pc:graphicFrameChg>
      </pc:sldChg>
      <pc:sldChg chg="del">
        <pc:chgData name="Susan N Houseman" userId="a0c1b38c-59c2-4b0d-9078-7574950daf37" providerId="ADAL" clId="{C50B9D05-CFC9-488F-B354-76146CBA7221}" dt="2022-10-01T19:19:59.609" v="8" actId="47"/>
        <pc:sldMkLst>
          <pc:docMk/>
          <pc:sldMk cId="3437814439" sldId="353"/>
        </pc:sldMkLst>
      </pc:sldChg>
      <pc:sldChg chg="del">
        <pc:chgData name="Susan N Houseman" userId="a0c1b38c-59c2-4b0d-9078-7574950daf37" providerId="ADAL" clId="{C50B9D05-CFC9-488F-B354-76146CBA7221}" dt="2022-10-01T19:20:15.958" v="25" actId="47"/>
        <pc:sldMkLst>
          <pc:docMk/>
          <pc:sldMk cId="318791323" sldId="354"/>
        </pc:sldMkLst>
      </pc:sldChg>
      <pc:sldChg chg="del">
        <pc:chgData name="Susan N Houseman" userId="a0c1b38c-59c2-4b0d-9078-7574950daf37" providerId="ADAL" clId="{C50B9D05-CFC9-488F-B354-76146CBA7221}" dt="2022-10-01T19:24:31.031" v="39" actId="47"/>
        <pc:sldMkLst>
          <pc:docMk/>
          <pc:sldMk cId="3939648398" sldId="355"/>
        </pc:sldMkLst>
      </pc:sldChg>
      <pc:sldChg chg="del">
        <pc:chgData name="Susan N Houseman" userId="a0c1b38c-59c2-4b0d-9078-7574950daf37" providerId="ADAL" clId="{C50B9D05-CFC9-488F-B354-76146CBA7221}" dt="2022-10-01T19:20:23.335" v="27" actId="47"/>
        <pc:sldMkLst>
          <pc:docMk/>
          <pc:sldMk cId="249864189" sldId="357"/>
        </pc:sldMkLst>
      </pc:sldChg>
      <pc:sldChg chg="del">
        <pc:chgData name="Susan N Houseman" userId="a0c1b38c-59c2-4b0d-9078-7574950daf37" providerId="ADAL" clId="{C50B9D05-CFC9-488F-B354-76146CBA7221}" dt="2022-10-01T19:20:06.591" v="13" actId="47"/>
        <pc:sldMkLst>
          <pc:docMk/>
          <pc:sldMk cId="2194467677" sldId="358"/>
        </pc:sldMkLst>
      </pc:sldChg>
      <pc:sldChg chg="del">
        <pc:chgData name="Susan N Houseman" userId="a0c1b38c-59c2-4b0d-9078-7574950daf37" providerId="ADAL" clId="{C50B9D05-CFC9-488F-B354-76146CBA7221}" dt="2022-10-01T19:20:24.919" v="28" actId="47"/>
        <pc:sldMkLst>
          <pc:docMk/>
          <pc:sldMk cId="2182551394" sldId="359"/>
        </pc:sldMkLst>
      </pc:sldChg>
      <pc:sldChg chg="del">
        <pc:chgData name="Susan N Houseman" userId="a0c1b38c-59c2-4b0d-9078-7574950daf37" providerId="ADAL" clId="{C50B9D05-CFC9-488F-B354-76146CBA7221}" dt="2022-10-01T19:20:02.352" v="9" actId="47"/>
        <pc:sldMkLst>
          <pc:docMk/>
          <pc:sldMk cId="809627863" sldId="360"/>
        </pc:sldMkLst>
      </pc:sldChg>
      <pc:sldChg chg="del">
        <pc:chgData name="Susan N Houseman" userId="a0c1b38c-59c2-4b0d-9078-7574950daf37" providerId="ADAL" clId="{C50B9D05-CFC9-488F-B354-76146CBA7221}" dt="2022-10-01T19:20:03.450" v="10" actId="47"/>
        <pc:sldMkLst>
          <pc:docMk/>
          <pc:sldMk cId="2332931267" sldId="361"/>
        </pc:sldMkLst>
      </pc:sldChg>
      <pc:sldChg chg="del">
        <pc:chgData name="Susan N Houseman" userId="a0c1b38c-59c2-4b0d-9078-7574950daf37" providerId="ADAL" clId="{C50B9D05-CFC9-488F-B354-76146CBA7221}" dt="2022-10-01T19:20:04.448" v="11" actId="47"/>
        <pc:sldMkLst>
          <pc:docMk/>
          <pc:sldMk cId="1764150166" sldId="362"/>
        </pc:sldMkLst>
      </pc:sldChg>
      <pc:sldChg chg="del">
        <pc:chgData name="Susan N Houseman" userId="a0c1b38c-59c2-4b0d-9078-7574950daf37" providerId="ADAL" clId="{C50B9D05-CFC9-488F-B354-76146CBA7221}" dt="2022-10-01T19:20:05.733" v="12" actId="47"/>
        <pc:sldMkLst>
          <pc:docMk/>
          <pc:sldMk cId="1592487586" sldId="363"/>
        </pc:sldMkLst>
      </pc:sldChg>
      <pc:sldChg chg="del">
        <pc:chgData name="Susan N Houseman" userId="a0c1b38c-59c2-4b0d-9078-7574950daf37" providerId="ADAL" clId="{C50B9D05-CFC9-488F-B354-76146CBA7221}" dt="2022-10-01T19:20:08.721" v="16" actId="47"/>
        <pc:sldMkLst>
          <pc:docMk/>
          <pc:sldMk cId="796785907" sldId="365"/>
        </pc:sldMkLst>
      </pc:sldChg>
      <pc:sldChg chg="del">
        <pc:chgData name="Susan N Houseman" userId="a0c1b38c-59c2-4b0d-9078-7574950daf37" providerId="ADAL" clId="{C50B9D05-CFC9-488F-B354-76146CBA7221}" dt="2022-10-01T19:20:27.811" v="29" actId="47"/>
        <pc:sldMkLst>
          <pc:docMk/>
          <pc:sldMk cId="1395108433" sldId="366"/>
        </pc:sldMkLst>
      </pc:sldChg>
      <pc:sldChg chg="addSp modSp mod modNotesTx">
        <pc:chgData name="Susan N Houseman" userId="a0c1b38c-59c2-4b0d-9078-7574950daf37" providerId="ADAL" clId="{C50B9D05-CFC9-488F-B354-76146CBA7221}" dt="2022-10-04T17:15:35.729" v="5308" actId="20577"/>
        <pc:sldMkLst>
          <pc:docMk/>
          <pc:sldMk cId="439229793" sldId="367"/>
        </pc:sldMkLst>
        <pc:spChg chg="mod">
          <ac:chgData name="Susan N Houseman" userId="a0c1b38c-59c2-4b0d-9078-7574950daf37" providerId="ADAL" clId="{C50B9D05-CFC9-488F-B354-76146CBA7221}" dt="2022-10-04T15:30:25.769" v="4161" actId="20577"/>
          <ac:spMkLst>
            <pc:docMk/>
            <pc:sldMk cId="439229793" sldId="367"/>
            <ac:spMk id="2" creationId="{4821C5DA-E8F7-498C-90C8-0FEAD09B635F}"/>
          </ac:spMkLst>
        </pc:spChg>
        <pc:spChg chg="mod">
          <ac:chgData name="Susan N Houseman" userId="a0c1b38c-59c2-4b0d-9078-7574950daf37" providerId="ADAL" clId="{C50B9D05-CFC9-488F-B354-76146CBA7221}" dt="2022-10-04T17:15:35.729" v="5308" actId="20577"/>
          <ac:spMkLst>
            <pc:docMk/>
            <pc:sldMk cId="439229793" sldId="367"/>
            <ac:spMk id="3" creationId="{BB020B71-269D-41B1-9698-932EF23ED665}"/>
          </ac:spMkLst>
        </pc:spChg>
        <pc:graphicFrameChg chg="add mod">
          <ac:chgData name="Susan N Houseman" userId="a0c1b38c-59c2-4b0d-9078-7574950daf37" providerId="ADAL" clId="{C50B9D05-CFC9-488F-B354-76146CBA7221}" dt="2022-10-04T15:04:12.686" v="3624" actId="14100"/>
          <ac:graphicFrameMkLst>
            <pc:docMk/>
            <pc:sldMk cId="439229793" sldId="367"/>
            <ac:graphicFrameMk id="4" creationId="{8E2BBBAF-10DC-3689-9D4D-C395CF798122}"/>
          </ac:graphicFrameMkLst>
        </pc:graphicFrameChg>
      </pc:sldChg>
      <pc:sldChg chg="modSp new mod">
        <pc:chgData name="Susan N Houseman" userId="a0c1b38c-59c2-4b0d-9078-7574950daf37" providerId="ADAL" clId="{C50B9D05-CFC9-488F-B354-76146CBA7221}" dt="2022-10-04T18:13:07.831" v="5692" actId="20577"/>
        <pc:sldMkLst>
          <pc:docMk/>
          <pc:sldMk cId="2363084554" sldId="368"/>
        </pc:sldMkLst>
        <pc:spChg chg="mod">
          <ac:chgData name="Susan N Houseman" userId="a0c1b38c-59c2-4b0d-9078-7574950daf37" providerId="ADAL" clId="{C50B9D05-CFC9-488F-B354-76146CBA7221}" dt="2022-10-01T19:47:35.883" v="751" actId="255"/>
          <ac:spMkLst>
            <pc:docMk/>
            <pc:sldMk cId="2363084554" sldId="368"/>
            <ac:spMk id="2" creationId="{8A210A51-CAB8-5FED-EC44-E338C2E41C9E}"/>
          </ac:spMkLst>
        </pc:spChg>
        <pc:spChg chg="mod">
          <ac:chgData name="Susan N Houseman" userId="a0c1b38c-59c2-4b0d-9078-7574950daf37" providerId="ADAL" clId="{C50B9D05-CFC9-488F-B354-76146CBA7221}" dt="2022-10-04T18:13:07.831" v="5692" actId="20577"/>
          <ac:spMkLst>
            <pc:docMk/>
            <pc:sldMk cId="2363084554" sldId="368"/>
            <ac:spMk id="3" creationId="{F0A43224-251F-25D0-1E7A-9BF6E41DB0AD}"/>
          </ac:spMkLst>
        </pc:spChg>
      </pc:sldChg>
      <pc:sldChg chg="del">
        <pc:chgData name="Susan N Houseman" userId="a0c1b38c-59c2-4b0d-9078-7574950daf37" providerId="ADAL" clId="{C50B9D05-CFC9-488F-B354-76146CBA7221}" dt="2022-10-01T19:23:20.636" v="37" actId="47"/>
        <pc:sldMkLst>
          <pc:docMk/>
          <pc:sldMk cId="2550693993" sldId="368"/>
        </pc:sldMkLst>
      </pc:sldChg>
      <pc:sldChg chg="new del">
        <pc:chgData name="Susan N Houseman" userId="a0c1b38c-59c2-4b0d-9078-7574950daf37" providerId="ADAL" clId="{C50B9D05-CFC9-488F-B354-76146CBA7221}" dt="2022-10-01T19:23:26.401" v="38" actId="47"/>
        <pc:sldMkLst>
          <pc:docMk/>
          <pc:sldMk cId="12763078" sldId="369"/>
        </pc:sldMkLst>
      </pc:sldChg>
      <pc:sldChg chg="modSp new mod">
        <pc:chgData name="Susan N Houseman" userId="a0c1b38c-59c2-4b0d-9078-7574950daf37" providerId="ADAL" clId="{C50B9D05-CFC9-488F-B354-76146CBA7221}" dt="2022-10-04T18:14:48.846" v="5693" actId="20577"/>
        <pc:sldMkLst>
          <pc:docMk/>
          <pc:sldMk cId="1111279609" sldId="369"/>
        </pc:sldMkLst>
        <pc:spChg chg="mod">
          <ac:chgData name="Susan N Houseman" userId="a0c1b38c-59c2-4b0d-9078-7574950daf37" providerId="ADAL" clId="{C50B9D05-CFC9-488F-B354-76146CBA7221}" dt="2022-10-01T20:08:49.959" v="1569" actId="20577"/>
          <ac:spMkLst>
            <pc:docMk/>
            <pc:sldMk cId="1111279609" sldId="369"/>
            <ac:spMk id="2" creationId="{689A3464-AFF9-D24A-9E07-A9067421CEAD}"/>
          </ac:spMkLst>
        </pc:spChg>
        <pc:spChg chg="mod">
          <ac:chgData name="Susan N Houseman" userId="a0c1b38c-59c2-4b0d-9078-7574950daf37" providerId="ADAL" clId="{C50B9D05-CFC9-488F-B354-76146CBA7221}" dt="2022-10-04T18:14:48.846" v="5693" actId="20577"/>
          <ac:spMkLst>
            <pc:docMk/>
            <pc:sldMk cId="1111279609" sldId="369"/>
            <ac:spMk id="3" creationId="{5ACED0D5-BA8C-C57F-7908-1CCA1C68DF01}"/>
          </ac:spMkLst>
        </pc:spChg>
      </pc:sldChg>
      <pc:sldChg chg="del">
        <pc:chgData name="Susan N Houseman" userId="a0c1b38c-59c2-4b0d-9078-7574950daf37" providerId="ADAL" clId="{C50B9D05-CFC9-488F-B354-76146CBA7221}" dt="2022-10-01T19:20:15.381" v="24" actId="47"/>
        <pc:sldMkLst>
          <pc:docMk/>
          <pc:sldMk cId="2833586279" sldId="369"/>
        </pc:sldMkLst>
      </pc:sldChg>
      <pc:sldChg chg="modSp new mod">
        <pc:chgData name="Susan N Houseman" userId="a0c1b38c-59c2-4b0d-9078-7574950daf37" providerId="ADAL" clId="{C50B9D05-CFC9-488F-B354-76146CBA7221}" dt="2022-10-04T18:52:26.422" v="5957" actId="20577"/>
        <pc:sldMkLst>
          <pc:docMk/>
          <pc:sldMk cId="383659852" sldId="370"/>
        </pc:sldMkLst>
        <pc:spChg chg="mod">
          <ac:chgData name="Susan N Houseman" userId="a0c1b38c-59c2-4b0d-9078-7574950daf37" providerId="ADAL" clId="{C50B9D05-CFC9-488F-B354-76146CBA7221}" dt="2022-10-01T20:49:49.846" v="2608" actId="20577"/>
          <ac:spMkLst>
            <pc:docMk/>
            <pc:sldMk cId="383659852" sldId="370"/>
            <ac:spMk id="2" creationId="{5F81ED5B-4B80-F524-2886-BC8C60D2187F}"/>
          </ac:spMkLst>
        </pc:spChg>
        <pc:spChg chg="mod">
          <ac:chgData name="Susan N Houseman" userId="a0c1b38c-59c2-4b0d-9078-7574950daf37" providerId="ADAL" clId="{C50B9D05-CFC9-488F-B354-76146CBA7221}" dt="2022-10-04T18:52:26.422" v="5957" actId="20577"/>
          <ac:spMkLst>
            <pc:docMk/>
            <pc:sldMk cId="383659852" sldId="370"/>
            <ac:spMk id="3" creationId="{978C0D2B-E526-000B-EB97-80AFA111B208}"/>
          </ac:spMkLst>
        </pc:spChg>
      </pc:sldChg>
      <pc:sldChg chg="del">
        <pc:chgData name="Susan N Houseman" userId="a0c1b38c-59c2-4b0d-9078-7574950daf37" providerId="ADAL" clId="{C50B9D05-CFC9-488F-B354-76146CBA7221}" dt="2022-10-01T19:20:19.899" v="26" actId="47"/>
        <pc:sldMkLst>
          <pc:docMk/>
          <pc:sldMk cId="3462164910" sldId="370"/>
        </pc:sldMkLst>
      </pc:sldChg>
      <pc:sldChg chg="modSp new mod">
        <pc:chgData name="Susan N Houseman" userId="a0c1b38c-59c2-4b0d-9078-7574950daf37" providerId="ADAL" clId="{C50B9D05-CFC9-488F-B354-76146CBA7221}" dt="2022-10-04T18:23:02.247" v="5952" actId="20577"/>
        <pc:sldMkLst>
          <pc:docMk/>
          <pc:sldMk cId="786756944" sldId="371"/>
        </pc:sldMkLst>
        <pc:spChg chg="mod">
          <ac:chgData name="Susan N Houseman" userId="a0c1b38c-59c2-4b0d-9078-7574950daf37" providerId="ADAL" clId="{C50B9D05-CFC9-488F-B354-76146CBA7221}" dt="2022-10-01T20:50:18.148" v="2631" actId="255"/>
          <ac:spMkLst>
            <pc:docMk/>
            <pc:sldMk cId="786756944" sldId="371"/>
            <ac:spMk id="2" creationId="{AC0339D9-3904-B22E-B4EA-1798111CC31C}"/>
          </ac:spMkLst>
        </pc:spChg>
        <pc:spChg chg="mod">
          <ac:chgData name="Susan N Houseman" userId="a0c1b38c-59c2-4b0d-9078-7574950daf37" providerId="ADAL" clId="{C50B9D05-CFC9-488F-B354-76146CBA7221}" dt="2022-10-04T18:23:02.247" v="5952" actId="20577"/>
          <ac:spMkLst>
            <pc:docMk/>
            <pc:sldMk cId="786756944" sldId="371"/>
            <ac:spMk id="3" creationId="{925D9CAB-D5E9-F620-5113-407E160E1BAF}"/>
          </ac:spMkLst>
        </pc:spChg>
      </pc:sldChg>
      <pc:sldChg chg="new del">
        <pc:chgData name="Susan N Houseman" userId="a0c1b38c-59c2-4b0d-9078-7574950daf37" providerId="ADAL" clId="{C50B9D05-CFC9-488F-B354-76146CBA7221}" dt="2022-10-04T17:11:35.271" v="5206" actId="47"/>
        <pc:sldMkLst>
          <pc:docMk/>
          <pc:sldMk cId="3417087130" sldId="372"/>
        </pc:sldMkLst>
      </pc:sldChg>
      <pc:sldChg chg="modSp add mod ord">
        <pc:chgData name="Susan N Houseman" userId="a0c1b38c-59c2-4b0d-9078-7574950daf37" providerId="ADAL" clId="{C50B9D05-CFC9-488F-B354-76146CBA7221}" dt="2022-10-04T17:13:45.833" v="5300" actId="20577"/>
        <pc:sldMkLst>
          <pc:docMk/>
          <pc:sldMk cId="1779980884" sldId="373"/>
        </pc:sldMkLst>
        <pc:spChg chg="mod">
          <ac:chgData name="Susan N Houseman" userId="a0c1b38c-59c2-4b0d-9078-7574950daf37" providerId="ADAL" clId="{C50B9D05-CFC9-488F-B354-76146CBA7221}" dt="2022-10-04T17:13:42.067" v="5298" actId="20577"/>
          <ac:spMkLst>
            <pc:docMk/>
            <pc:sldMk cId="1779980884" sldId="373"/>
            <ac:spMk id="2" creationId="{5F70584F-4F8B-4E31-9B3C-B2DFD7426548}"/>
          </ac:spMkLst>
        </pc:spChg>
        <pc:spChg chg="mod">
          <ac:chgData name="Susan N Houseman" userId="a0c1b38c-59c2-4b0d-9078-7574950daf37" providerId="ADAL" clId="{C50B9D05-CFC9-488F-B354-76146CBA7221}" dt="2022-10-04T17:13:45.833" v="5300" actId="20577"/>
          <ac:spMkLst>
            <pc:docMk/>
            <pc:sldMk cId="1779980884" sldId="373"/>
            <ac:spMk id="3" creationId="{B71263A2-04B9-44BE-B19E-736AFBAD348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Manufacturing Employment,</a:t>
            </a:r>
            <a:r>
              <a:rPr lang="en-US" sz="2000" b="1" baseline="0" dirty="0"/>
              <a:t> 1947-2021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'made in stata'!$B$82</c:f>
              <c:strCache>
                <c:ptCount val="1"/>
                <c:pt idx="0">
                  <c:v>employment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'made in stata'!$A$83:$A$157</c:f>
              <c:numCache>
                <c:formatCode>0</c:formatCode>
                <c:ptCount val="75"/>
                <c:pt idx="0">
                  <c:v>1947</c:v>
                </c:pt>
                <c:pt idx="1">
                  <c:v>1948</c:v>
                </c:pt>
                <c:pt idx="2">
                  <c:v>1949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  <c:pt idx="23">
                  <c:v>1970</c:v>
                </c:pt>
                <c:pt idx="24">
                  <c:v>1971</c:v>
                </c:pt>
                <c:pt idx="25">
                  <c:v>1972</c:v>
                </c:pt>
                <c:pt idx="26">
                  <c:v>1973</c:v>
                </c:pt>
                <c:pt idx="27">
                  <c:v>1974</c:v>
                </c:pt>
                <c:pt idx="28">
                  <c:v>1975</c:v>
                </c:pt>
                <c:pt idx="29">
                  <c:v>1976</c:v>
                </c:pt>
                <c:pt idx="30">
                  <c:v>1977</c:v>
                </c:pt>
                <c:pt idx="31">
                  <c:v>1978</c:v>
                </c:pt>
                <c:pt idx="32">
                  <c:v>1979</c:v>
                </c:pt>
                <c:pt idx="33">
                  <c:v>1980</c:v>
                </c:pt>
                <c:pt idx="34">
                  <c:v>1981</c:v>
                </c:pt>
                <c:pt idx="35">
                  <c:v>1982</c:v>
                </c:pt>
                <c:pt idx="36">
                  <c:v>1983</c:v>
                </c:pt>
                <c:pt idx="37">
                  <c:v>1984</c:v>
                </c:pt>
                <c:pt idx="38">
                  <c:v>1985</c:v>
                </c:pt>
                <c:pt idx="39">
                  <c:v>1986</c:v>
                </c:pt>
                <c:pt idx="40">
                  <c:v>1987</c:v>
                </c:pt>
                <c:pt idx="41">
                  <c:v>1988</c:v>
                </c:pt>
                <c:pt idx="42">
                  <c:v>1989</c:v>
                </c:pt>
                <c:pt idx="43">
                  <c:v>1990</c:v>
                </c:pt>
                <c:pt idx="44">
                  <c:v>1991</c:v>
                </c:pt>
                <c:pt idx="45">
                  <c:v>1992</c:v>
                </c:pt>
                <c:pt idx="46">
                  <c:v>1993</c:v>
                </c:pt>
                <c:pt idx="47">
                  <c:v>1994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3">
                  <c:v>2010</c:v>
                </c:pt>
                <c:pt idx="64">
                  <c:v>2011</c:v>
                </c:pt>
                <c:pt idx="65">
                  <c:v>2012</c:v>
                </c:pt>
                <c:pt idx="66">
                  <c:v>2013</c:v>
                </c:pt>
                <c:pt idx="67">
                  <c:v>2014</c:v>
                </c:pt>
                <c:pt idx="68">
                  <c:v>2015</c:v>
                </c:pt>
                <c:pt idx="69">
                  <c:v>2016</c:v>
                </c:pt>
                <c:pt idx="70">
                  <c:v>2017</c:v>
                </c:pt>
                <c:pt idx="71">
                  <c:v>2018</c:v>
                </c:pt>
                <c:pt idx="72">
                  <c:v>2019</c:v>
                </c:pt>
                <c:pt idx="73">
                  <c:v>2020</c:v>
                </c:pt>
                <c:pt idx="74">
                  <c:v>2021</c:v>
                </c:pt>
              </c:numCache>
            </c:numRef>
          </c:cat>
          <c:val>
            <c:numRef>
              <c:f>'made in stata'!$B$83:$B$157</c:f>
              <c:numCache>
                <c:formatCode>General</c:formatCode>
                <c:ptCount val="75"/>
                <c:pt idx="0">
                  <c:v>14.287000000000001</c:v>
                </c:pt>
                <c:pt idx="1">
                  <c:v>14.324</c:v>
                </c:pt>
                <c:pt idx="2">
                  <c:v>13.281000000000001</c:v>
                </c:pt>
                <c:pt idx="3">
                  <c:v>14.013</c:v>
                </c:pt>
                <c:pt idx="4">
                  <c:v>15.07</c:v>
                </c:pt>
                <c:pt idx="5">
                  <c:v>15.291</c:v>
                </c:pt>
                <c:pt idx="6">
                  <c:v>16.131</c:v>
                </c:pt>
                <c:pt idx="7">
                  <c:v>15.002000000000001</c:v>
                </c:pt>
                <c:pt idx="8">
                  <c:v>15.523999999999999</c:v>
                </c:pt>
                <c:pt idx="9">
                  <c:v>15.858000000000001</c:v>
                </c:pt>
                <c:pt idx="10">
                  <c:v>15.798</c:v>
                </c:pt>
                <c:pt idx="11">
                  <c:v>14.656000000000001</c:v>
                </c:pt>
                <c:pt idx="12">
                  <c:v>15.324999999999999</c:v>
                </c:pt>
                <c:pt idx="13">
                  <c:v>15.438000000000001</c:v>
                </c:pt>
                <c:pt idx="14">
                  <c:v>15.010999999999999</c:v>
                </c:pt>
                <c:pt idx="15">
                  <c:v>15.497999999999999</c:v>
                </c:pt>
                <c:pt idx="16">
                  <c:v>15.631</c:v>
                </c:pt>
                <c:pt idx="17">
                  <c:v>15.888</c:v>
                </c:pt>
                <c:pt idx="18">
                  <c:v>16.617000000000001</c:v>
                </c:pt>
                <c:pt idx="19">
                  <c:v>17.68</c:v>
                </c:pt>
                <c:pt idx="20">
                  <c:v>17.896999999999998</c:v>
                </c:pt>
                <c:pt idx="21">
                  <c:v>18.210999999999999</c:v>
                </c:pt>
                <c:pt idx="22">
                  <c:v>18.573</c:v>
                </c:pt>
                <c:pt idx="23">
                  <c:v>17.847999999999999</c:v>
                </c:pt>
                <c:pt idx="24">
                  <c:v>17.173999999999999</c:v>
                </c:pt>
                <c:pt idx="25">
                  <c:v>17.669</c:v>
                </c:pt>
                <c:pt idx="26">
                  <c:v>18.588999999999999</c:v>
                </c:pt>
                <c:pt idx="27">
                  <c:v>18.513999999999999</c:v>
                </c:pt>
                <c:pt idx="28">
                  <c:v>16.908999999999999</c:v>
                </c:pt>
                <c:pt idx="29">
                  <c:v>17.530999999999999</c:v>
                </c:pt>
                <c:pt idx="30">
                  <c:v>18.167000000000002</c:v>
                </c:pt>
                <c:pt idx="31">
                  <c:v>18.931999999999999</c:v>
                </c:pt>
                <c:pt idx="32">
                  <c:v>19.425999999999998</c:v>
                </c:pt>
                <c:pt idx="33">
                  <c:v>18.733000000000001</c:v>
                </c:pt>
                <c:pt idx="34">
                  <c:v>18.634</c:v>
                </c:pt>
                <c:pt idx="35">
                  <c:v>17.363</c:v>
                </c:pt>
                <c:pt idx="36">
                  <c:v>17.047999999999998</c:v>
                </c:pt>
                <c:pt idx="37">
                  <c:v>17.920000000000002</c:v>
                </c:pt>
                <c:pt idx="38">
                  <c:v>17.818999999999999</c:v>
                </c:pt>
                <c:pt idx="39">
                  <c:v>17.552</c:v>
                </c:pt>
                <c:pt idx="40">
                  <c:v>17.609000000000002</c:v>
                </c:pt>
                <c:pt idx="41">
                  <c:v>17.905999999999999</c:v>
                </c:pt>
                <c:pt idx="42">
                  <c:v>17.984999999999999</c:v>
                </c:pt>
                <c:pt idx="43">
                  <c:v>17.695</c:v>
                </c:pt>
                <c:pt idx="44">
                  <c:v>17.068000000000001</c:v>
                </c:pt>
                <c:pt idx="45">
                  <c:v>16.798999999999999</c:v>
                </c:pt>
                <c:pt idx="46">
                  <c:v>16.774000000000001</c:v>
                </c:pt>
                <c:pt idx="47">
                  <c:v>17.02</c:v>
                </c:pt>
                <c:pt idx="48">
                  <c:v>17.241</c:v>
                </c:pt>
                <c:pt idx="49">
                  <c:v>17.236999999999998</c:v>
                </c:pt>
                <c:pt idx="50">
                  <c:v>17.419</c:v>
                </c:pt>
                <c:pt idx="51">
                  <c:v>17.559999999999999</c:v>
                </c:pt>
                <c:pt idx="52">
                  <c:v>17.321999999999999</c:v>
                </c:pt>
                <c:pt idx="53">
                  <c:v>17.263000000000002</c:v>
                </c:pt>
                <c:pt idx="54">
                  <c:v>16.440999999999999</c:v>
                </c:pt>
                <c:pt idx="55">
                  <c:v>15.259</c:v>
                </c:pt>
                <c:pt idx="56">
                  <c:v>14.509</c:v>
                </c:pt>
                <c:pt idx="57">
                  <c:v>14.315</c:v>
                </c:pt>
                <c:pt idx="58">
                  <c:v>14.227</c:v>
                </c:pt>
                <c:pt idx="59">
                  <c:v>14.154999999999999</c:v>
                </c:pt>
                <c:pt idx="60">
                  <c:v>13.879</c:v>
                </c:pt>
                <c:pt idx="61">
                  <c:v>13.406000000000001</c:v>
                </c:pt>
                <c:pt idx="62">
                  <c:v>11.847</c:v>
                </c:pt>
                <c:pt idx="63">
                  <c:v>11.528</c:v>
                </c:pt>
                <c:pt idx="64">
                  <c:v>11.726000000000001</c:v>
                </c:pt>
                <c:pt idx="65">
                  <c:v>11.927</c:v>
                </c:pt>
                <c:pt idx="66">
                  <c:v>12.02</c:v>
                </c:pt>
                <c:pt idx="67">
                  <c:v>12.185</c:v>
                </c:pt>
                <c:pt idx="68">
                  <c:v>12.336</c:v>
                </c:pt>
                <c:pt idx="69">
                  <c:v>12.353999999999999</c:v>
                </c:pt>
                <c:pt idx="70">
                  <c:v>12.439</c:v>
                </c:pt>
                <c:pt idx="71">
                  <c:v>12.688000000000001</c:v>
                </c:pt>
                <c:pt idx="72">
                  <c:v>12.817</c:v>
                </c:pt>
                <c:pt idx="73">
                  <c:v>12.167</c:v>
                </c:pt>
                <c:pt idx="74">
                  <c:v>12.346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9C-4E78-81FA-41517CBC70FC}"/>
            </c:ext>
          </c:extLst>
        </c:ser>
        <c:ser>
          <c:idx val="1"/>
          <c:order val="1"/>
          <c:tx>
            <c:strRef>
              <c:f>'made in stata'!$H$3</c:f>
              <c:strCache>
                <c:ptCount val="1"/>
                <c:pt idx="0">
                  <c:v>employment</c:v>
                </c:pt>
              </c:strCache>
            </c:strRef>
          </c:tx>
          <c:spPr>
            <a:ln w="28575" cap="rnd">
              <a:solidFill>
                <a:srgbClr val="1F2E65"/>
              </a:solidFill>
              <a:round/>
            </a:ln>
            <a:effectLst/>
          </c:spPr>
          <c:marker>
            <c:symbol val="none"/>
          </c:marker>
          <c:cat>
            <c:numRef>
              <c:f>'made in stata'!$A$83:$A$157</c:f>
              <c:numCache>
                <c:formatCode>0</c:formatCode>
                <c:ptCount val="75"/>
                <c:pt idx="0">
                  <c:v>1947</c:v>
                </c:pt>
                <c:pt idx="1">
                  <c:v>1948</c:v>
                </c:pt>
                <c:pt idx="2">
                  <c:v>1949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  <c:pt idx="23">
                  <c:v>1970</c:v>
                </c:pt>
                <c:pt idx="24">
                  <c:v>1971</c:v>
                </c:pt>
                <c:pt idx="25">
                  <c:v>1972</c:v>
                </c:pt>
                <c:pt idx="26">
                  <c:v>1973</c:v>
                </c:pt>
                <c:pt idx="27">
                  <c:v>1974</c:v>
                </c:pt>
                <c:pt idx="28">
                  <c:v>1975</c:v>
                </c:pt>
                <c:pt idx="29">
                  <c:v>1976</c:v>
                </c:pt>
                <c:pt idx="30">
                  <c:v>1977</c:v>
                </c:pt>
                <c:pt idx="31">
                  <c:v>1978</c:v>
                </c:pt>
                <c:pt idx="32">
                  <c:v>1979</c:v>
                </c:pt>
                <c:pt idx="33">
                  <c:v>1980</c:v>
                </c:pt>
                <c:pt idx="34">
                  <c:v>1981</c:v>
                </c:pt>
                <c:pt idx="35">
                  <c:v>1982</c:v>
                </c:pt>
                <c:pt idx="36">
                  <c:v>1983</c:v>
                </c:pt>
                <c:pt idx="37">
                  <c:v>1984</c:v>
                </c:pt>
                <c:pt idx="38">
                  <c:v>1985</c:v>
                </c:pt>
                <c:pt idx="39">
                  <c:v>1986</c:v>
                </c:pt>
                <c:pt idx="40">
                  <c:v>1987</c:v>
                </c:pt>
                <c:pt idx="41">
                  <c:v>1988</c:v>
                </c:pt>
                <c:pt idx="42">
                  <c:v>1989</c:v>
                </c:pt>
                <c:pt idx="43">
                  <c:v>1990</c:v>
                </c:pt>
                <c:pt idx="44">
                  <c:v>1991</c:v>
                </c:pt>
                <c:pt idx="45">
                  <c:v>1992</c:v>
                </c:pt>
                <c:pt idx="46">
                  <c:v>1993</c:v>
                </c:pt>
                <c:pt idx="47">
                  <c:v>1994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3">
                  <c:v>2010</c:v>
                </c:pt>
                <c:pt idx="64">
                  <c:v>2011</c:v>
                </c:pt>
                <c:pt idx="65">
                  <c:v>2012</c:v>
                </c:pt>
                <c:pt idx="66">
                  <c:v>2013</c:v>
                </c:pt>
                <c:pt idx="67">
                  <c:v>2014</c:v>
                </c:pt>
                <c:pt idx="68">
                  <c:v>2015</c:v>
                </c:pt>
                <c:pt idx="69">
                  <c:v>2016</c:v>
                </c:pt>
                <c:pt idx="70">
                  <c:v>2017</c:v>
                </c:pt>
                <c:pt idx="71">
                  <c:v>2018</c:v>
                </c:pt>
                <c:pt idx="72">
                  <c:v>2019</c:v>
                </c:pt>
                <c:pt idx="73">
                  <c:v>2020</c:v>
                </c:pt>
                <c:pt idx="74">
                  <c:v>2021</c:v>
                </c:pt>
              </c:numCache>
            </c:numRef>
          </c:cat>
          <c:val>
            <c:numRef>
              <c:f>'made in stata'!$H$4:$H$80</c:f>
              <c:numCache>
                <c:formatCode>General</c:formatCode>
                <c:ptCount val="77"/>
                <c:pt idx="0">
                  <c:v>14.287000000000001</c:v>
                </c:pt>
                <c:pt idx="1">
                  <c:v>14.324</c:v>
                </c:pt>
                <c:pt idx="2">
                  <c:v>13.281000000000001</c:v>
                </c:pt>
                <c:pt idx="3">
                  <c:v>14.013</c:v>
                </c:pt>
                <c:pt idx="4">
                  <c:v>15.07</c:v>
                </c:pt>
                <c:pt idx="5">
                  <c:v>15.291</c:v>
                </c:pt>
                <c:pt idx="6">
                  <c:v>16.131</c:v>
                </c:pt>
                <c:pt idx="7">
                  <c:v>15.002000000000001</c:v>
                </c:pt>
                <c:pt idx="8">
                  <c:v>15.523999999999999</c:v>
                </c:pt>
                <c:pt idx="9">
                  <c:v>15.858000000000001</c:v>
                </c:pt>
                <c:pt idx="10">
                  <c:v>15.798</c:v>
                </c:pt>
                <c:pt idx="11">
                  <c:v>14.656000000000001</c:v>
                </c:pt>
                <c:pt idx="12">
                  <c:v>15.324999999999999</c:v>
                </c:pt>
                <c:pt idx="13">
                  <c:v>15.438000000000001</c:v>
                </c:pt>
                <c:pt idx="14">
                  <c:v>15.010999999999999</c:v>
                </c:pt>
                <c:pt idx="15">
                  <c:v>15.497999999999999</c:v>
                </c:pt>
                <c:pt idx="16">
                  <c:v>15.631</c:v>
                </c:pt>
                <c:pt idx="17">
                  <c:v>15.888</c:v>
                </c:pt>
                <c:pt idx="18">
                  <c:v>16.617000000000001</c:v>
                </c:pt>
                <c:pt idx="19">
                  <c:v>17.68</c:v>
                </c:pt>
                <c:pt idx="20">
                  <c:v>17.896999999999998</c:v>
                </c:pt>
                <c:pt idx="21">
                  <c:v>18.210999999999999</c:v>
                </c:pt>
                <c:pt idx="22">
                  <c:v>18.573</c:v>
                </c:pt>
                <c:pt idx="23">
                  <c:v>17.847999999999999</c:v>
                </c:pt>
                <c:pt idx="24">
                  <c:v>17.173999999999999</c:v>
                </c:pt>
                <c:pt idx="25">
                  <c:v>17.669</c:v>
                </c:pt>
                <c:pt idx="26">
                  <c:v>18.588999999999999</c:v>
                </c:pt>
                <c:pt idx="27">
                  <c:v>18.513999999999999</c:v>
                </c:pt>
                <c:pt idx="28">
                  <c:v>16.908999999999999</c:v>
                </c:pt>
                <c:pt idx="29">
                  <c:v>17.530999999999999</c:v>
                </c:pt>
                <c:pt idx="30">
                  <c:v>18.167000000000002</c:v>
                </c:pt>
                <c:pt idx="31">
                  <c:v>18.931999999999999</c:v>
                </c:pt>
                <c:pt idx="32">
                  <c:v>19.425999999999998</c:v>
                </c:pt>
                <c:pt idx="33">
                  <c:v>18.733000000000001</c:v>
                </c:pt>
                <c:pt idx="34">
                  <c:v>18.634</c:v>
                </c:pt>
                <c:pt idx="35">
                  <c:v>17.363</c:v>
                </c:pt>
                <c:pt idx="36">
                  <c:v>17.047999999999998</c:v>
                </c:pt>
                <c:pt idx="37">
                  <c:v>17.920000000000002</c:v>
                </c:pt>
                <c:pt idx="38">
                  <c:v>17.818999999999999</c:v>
                </c:pt>
                <c:pt idx="39">
                  <c:v>17.552</c:v>
                </c:pt>
                <c:pt idx="40">
                  <c:v>17.609000000000002</c:v>
                </c:pt>
                <c:pt idx="41">
                  <c:v>17.905999999999999</c:v>
                </c:pt>
                <c:pt idx="42">
                  <c:v>17.984999999999999</c:v>
                </c:pt>
                <c:pt idx="43">
                  <c:v>17.695</c:v>
                </c:pt>
                <c:pt idx="44">
                  <c:v>17.068000000000001</c:v>
                </c:pt>
                <c:pt idx="45">
                  <c:v>16.798999999999999</c:v>
                </c:pt>
                <c:pt idx="46">
                  <c:v>16.774000000000001</c:v>
                </c:pt>
                <c:pt idx="47">
                  <c:v>17.02</c:v>
                </c:pt>
                <c:pt idx="48">
                  <c:v>17.241</c:v>
                </c:pt>
                <c:pt idx="49">
                  <c:v>17.236999999999998</c:v>
                </c:pt>
                <c:pt idx="50">
                  <c:v>17.419</c:v>
                </c:pt>
                <c:pt idx="51">
                  <c:v>17.559999999999999</c:v>
                </c:pt>
                <c:pt idx="52">
                  <c:v>17.321999999999999</c:v>
                </c:pt>
                <c:pt idx="53">
                  <c:v>17.263000000000002</c:v>
                </c:pt>
                <c:pt idx="54">
                  <c:v>16.440999999999999</c:v>
                </c:pt>
                <c:pt idx="55">
                  <c:v>15.259</c:v>
                </c:pt>
                <c:pt idx="56">
                  <c:v>14.509</c:v>
                </c:pt>
                <c:pt idx="57">
                  <c:v>14.315</c:v>
                </c:pt>
                <c:pt idx="58">
                  <c:v>14.227</c:v>
                </c:pt>
                <c:pt idx="59">
                  <c:v>14.154999999999999</c:v>
                </c:pt>
                <c:pt idx="60">
                  <c:v>13.879</c:v>
                </c:pt>
                <c:pt idx="61">
                  <c:v>13.406000000000001</c:v>
                </c:pt>
                <c:pt idx="62">
                  <c:v>11.847</c:v>
                </c:pt>
                <c:pt idx="63">
                  <c:v>11.528</c:v>
                </c:pt>
                <c:pt idx="64">
                  <c:v>11.726000000000001</c:v>
                </c:pt>
                <c:pt idx="65">
                  <c:v>11.927</c:v>
                </c:pt>
                <c:pt idx="66">
                  <c:v>12.02</c:v>
                </c:pt>
                <c:pt idx="67">
                  <c:v>12.185</c:v>
                </c:pt>
                <c:pt idx="68">
                  <c:v>12.336</c:v>
                </c:pt>
                <c:pt idx="69">
                  <c:v>12.353999999999999</c:v>
                </c:pt>
                <c:pt idx="70">
                  <c:v>12.439</c:v>
                </c:pt>
                <c:pt idx="71">
                  <c:v>12.688000000000001</c:v>
                </c:pt>
                <c:pt idx="72">
                  <c:v>12.817</c:v>
                </c:pt>
                <c:pt idx="73">
                  <c:v>12.167</c:v>
                </c:pt>
                <c:pt idx="74">
                  <c:v>12.346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9C-4E78-81FA-41517CBC7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2990640"/>
        <c:axId val="652991056"/>
      </c:lineChart>
      <c:catAx>
        <c:axId val="65299064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2991056"/>
        <c:crosses val="autoZero"/>
        <c:auto val="1"/>
        <c:lblAlgn val="ctr"/>
        <c:lblOffset val="100"/>
        <c:tickMarkSkip val="5"/>
        <c:noMultiLvlLbl val="0"/>
      </c:catAx>
      <c:valAx>
        <c:axId val="65299105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Emp,</a:t>
                </a:r>
                <a:r>
                  <a:rPr lang="en-US" baseline="0"/>
                  <a:t> millions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2990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baseline="0" dirty="0">
                <a:effectLst/>
                <a:latin typeface="Garamond" panose="02020404030301010803" pitchFamily="18" charset="0"/>
              </a:rPr>
              <a:t>Real GDP: </a:t>
            </a:r>
            <a:r>
              <a:rPr lang="en-US" sz="1600" b="1" i="0" baseline="0" dirty="0">
                <a:effectLst/>
                <a:latin typeface="Garamond" panose="02020404030301010803" pitchFamily="18" charset="0"/>
              </a:rPr>
              <a:t>Manufacturing and Private Industry </a:t>
            </a:r>
            <a:endParaRPr lang="en-US" sz="1600" baseline="0" dirty="0">
              <a:effectLst/>
              <a:latin typeface="Garamond" panose="020204040303010108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724243330343191E-2"/>
          <c:y val="0.12666163304929351"/>
          <c:w val="0.79726436094222397"/>
          <c:h val="0.63144695954101626"/>
        </c:manualLayout>
      </c:layout>
      <c:lineChart>
        <c:grouping val="standard"/>
        <c:varyColors val="0"/>
        <c:ser>
          <c:idx val="0"/>
          <c:order val="0"/>
          <c:tx>
            <c:strRef>
              <c:f>'fig2'!$I$3</c:f>
              <c:strCache>
                <c:ptCount val="1"/>
                <c:pt idx="0">
                  <c:v>Private industries, real GDP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'fig2'!$A$4:$A$76</c:f>
              <c:numCache>
                <c:formatCode>0</c:formatCode>
                <c:ptCount val="73"/>
                <c:pt idx="0">
                  <c:v>1947</c:v>
                </c:pt>
                <c:pt idx="1">
                  <c:v>1948</c:v>
                </c:pt>
                <c:pt idx="2">
                  <c:v>1949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  <c:pt idx="23">
                  <c:v>1970</c:v>
                </c:pt>
                <c:pt idx="24">
                  <c:v>1971</c:v>
                </c:pt>
                <c:pt idx="25">
                  <c:v>1972</c:v>
                </c:pt>
                <c:pt idx="26">
                  <c:v>1973</c:v>
                </c:pt>
                <c:pt idx="27">
                  <c:v>1974</c:v>
                </c:pt>
                <c:pt idx="28">
                  <c:v>1975</c:v>
                </c:pt>
                <c:pt idx="29">
                  <c:v>1976</c:v>
                </c:pt>
                <c:pt idx="30">
                  <c:v>1977</c:v>
                </c:pt>
                <c:pt idx="31">
                  <c:v>1978</c:v>
                </c:pt>
                <c:pt idx="32">
                  <c:v>1979</c:v>
                </c:pt>
                <c:pt idx="33">
                  <c:v>1980</c:v>
                </c:pt>
                <c:pt idx="34">
                  <c:v>1981</c:v>
                </c:pt>
                <c:pt idx="35">
                  <c:v>1982</c:v>
                </c:pt>
                <c:pt idx="36">
                  <c:v>1983</c:v>
                </c:pt>
                <c:pt idx="37">
                  <c:v>1984</c:v>
                </c:pt>
                <c:pt idx="38">
                  <c:v>1985</c:v>
                </c:pt>
                <c:pt idx="39">
                  <c:v>1986</c:v>
                </c:pt>
                <c:pt idx="40">
                  <c:v>1987</c:v>
                </c:pt>
                <c:pt idx="41">
                  <c:v>1988</c:v>
                </c:pt>
                <c:pt idx="42">
                  <c:v>1989</c:v>
                </c:pt>
                <c:pt idx="43">
                  <c:v>1990</c:v>
                </c:pt>
                <c:pt idx="44">
                  <c:v>1991</c:v>
                </c:pt>
                <c:pt idx="45">
                  <c:v>1992</c:v>
                </c:pt>
                <c:pt idx="46">
                  <c:v>1993</c:v>
                </c:pt>
                <c:pt idx="47">
                  <c:v>1994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3">
                  <c:v>2010</c:v>
                </c:pt>
                <c:pt idx="64">
                  <c:v>2011</c:v>
                </c:pt>
                <c:pt idx="65">
                  <c:v>2012</c:v>
                </c:pt>
                <c:pt idx="66">
                  <c:v>2013</c:v>
                </c:pt>
                <c:pt idx="67">
                  <c:v>2014</c:v>
                </c:pt>
                <c:pt idx="68">
                  <c:v>2015</c:v>
                </c:pt>
                <c:pt idx="69">
                  <c:v>2016</c:v>
                </c:pt>
                <c:pt idx="70">
                  <c:v>2017</c:v>
                </c:pt>
                <c:pt idx="71">
                  <c:v>2018</c:v>
                </c:pt>
                <c:pt idx="72">
                  <c:v>2019</c:v>
                </c:pt>
              </c:numCache>
            </c:numRef>
          </c:cat>
          <c:val>
            <c:numRef>
              <c:f>'fig2'!$I$4:$I$76</c:f>
              <c:numCache>
                <c:formatCode>0.00</c:formatCode>
                <c:ptCount val="73"/>
                <c:pt idx="0">
                  <c:v>31.803970427727524</c:v>
                </c:pt>
                <c:pt idx="1">
                  <c:v>33.306822526925131</c:v>
                </c:pt>
                <c:pt idx="2">
                  <c:v>33.073715905699231</c:v>
                </c:pt>
                <c:pt idx="3">
                  <c:v>36.137011151691439</c:v>
                </c:pt>
                <c:pt idx="4">
                  <c:v>38.276107205293883</c:v>
                </c:pt>
                <c:pt idx="5">
                  <c:v>39.463579758127025</c:v>
                </c:pt>
                <c:pt idx="6">
                  <c:v>41.545084764132476</c:v>
                </c:pt>
                <c:pt idx="7">
                  <c:v>41.224220356092104</c:v>
                </c:pt>
                <c:pt idx="8">
                  <c:v>44.594667855934922</c:v>
                </c:pt>
                <c:pt idx="9">
                  <c:v>45.354321198047579</c:v>
                </c:pt>
                <c:pt idx="10">
                  <c:v>46.166080726081326</c:v>
                </c:pt>
                <c:pt idx="11">
                  <c:v>45.642276436032532</c:v>
                </c:pt>
                <c:pt idx="12">
                  <c:v>48.894799409843415</c:v>
                </c:pt>
                <c:pt idx="13">
                  <c:v>50.120665994407887</c:v>
                </c:pt>
                <c:pt idx="14">
                  <c:v>51.209411037074759</c:v>
                </c:pt>
                <c:pt idx="15">
                  <c:v>54.615510137810951</c:v>
                </c:pt>
                <c:pt idx="16">
                  <c:v>57.113864631185088</c:v>
                </c:pt>
                <c:pt idx="17">
                  <c:v>60.604979087897782</c:v>
                </c:pt>
                <c:pt idx="18">
                  <c:v>64.825580147505676</c:v>
                </c:pt>
                <c:pt idx="19">
                  <c:v>68.950196127785247</c:v>
                </c:pt>
                <c:pt idx="20">
                  <c:v>70.683412417370803</c:v>
                </c:pt>
                <c:pt idx="21">
                  <c:v>74.333587862684709</c:v>
                </c:pt>
                <c:pt idx="22">
                  <c:v>76.741442138406441</c:v>
                </c:pt>
                <c:pt idx="23">
                  <c:v>77.182973503316674</c:v>
                </c:pt>
                <c:pt idx="24">
                  <c:v>80.353223551989004</c:v>
                </c:pt>
                <c:pt idx="25">
                  <c:v>85.700963685995106</c:v>
                </c:pt>
                <c:pt idx="26">
                  <c:v>90.807369906261442</c:v>
                </c:pt>
                <c:pt idx="27">
                  <c:v>90.157413797666834</c:v>
                </c:pt>
                <c:pt idx="28">
                  <c:v>89.806382650409006</c:v>
                </c:pt>
                <c:pt idx="29">
                  <c:v>95.280274602960887</c:v>
                </c:pt>
                <c:pt idx="30">
                  <c:v>99.999998075076007</c:v>
                </c:pt>
                <c:pt idx="31">
                  <c:v>105.62746615455319</c:v>
                </c:pt>
                <c:pt idx="32">
                  <c:v>109.15148978132132</c:v>
                </c:pt>
                <c:pt idx="33">
                  <c:v>108.18615412636225</c:v>
                </c:pt>
                <c:pt idx="34">
                  <c:v>111.18088860140567</c:v>
                </c:pt>
                <c:pt idx="35">
                  <c:v>108.7428675864665</c:v>
                </c:pt>
                <c:pt idx="36">
                  <c:v>114.81186703085393</c:v>
                </c:pt>
                <c:pt idx="37">
                  <c:v>123.56570626559619</c:v>
                </c:pt>
                <c:pt idx="38">
                  <c:v>129.0779922498794</c:v>
                </c:pt>
                <c:pt idx="39">
                  <c:v>134.05824665159994</c:v>
                </c:pt>
                <c:pt idx="40">
                  <c:v>138.27336284953194</c:v>
                </c:pt>
                <c:pt idx="41">
                  <c:v>144.43286251157176</c:v>
                </c:pt>
                <c:pt idx="42">
                  <c:v>149.70655701295317</c:v>
                </c:pt>
                <c:pt idx="43">
                  <c:v>152.2487903997345</c:v>
                </c:pt>
                <c:pt idx="44">
                  <c:v>152.06504753359175</c:v>
                </c:pt>
                <c:pt idx="45">
                  <c:v>158.01338002110933</c:v>
                </c:pt>
                <c:pt idx="46">
                  <c:v>162.90587663601539</c:v>
                </c:pt>
                <c:pt idx="47">
                  <c:v>170.31592476016127</c:v>
                </c:pt>
                <c:pt idx="48">
                  <c:v>174.82173862691616</c:v>
                </c:pt>
                <c:pt idx="49">
                  <c:v>183.07645544915121</c:v>
                </c:pt>
                <c:pt idx="50">
                  <c:v>193.11375231605496</c:v>
                </c:pt>
                <c:pt idx="51">
                  <c:v>202.36671396330445</c:v>
                </c:pt>
                <c:pt idx="52">
                  <c:v>212.85102705679435</c:v>
                </c:pt>
                <c:pt idx="53">
                  <c:v>222.40291366538062</c:v>
                </c:pt>
                <c:pt idx="54">
                  <c:v>223.9880386897168</c:v>
                </c:pt>
                <c:pt idx="55">
                  <c:v>227.97279069726085</c:v>
                </c:pt>
                <c:pt idx="56">
                  <c:v>234.55188227750733</c:v>
                </c:pt>
                <c:pt idx="57">
                  <c:v>244.19152667290805</c:v>
                </c:pt>
                <c:pt idx="58">
                  <c:v>253.6008068779208</c:v>
                </c:pt>
                <c:pt idx="59">
                  <c:v>261.83358425345222</c:v>
                </c:pt>
                <c:pt idx="60">
                  <c:v>266.18856442411976</c:v>
                </c:pt>
                <c:pt idx="61">
                  <c:v>264.53487862883475</c:v>
                </c:pt>
                <c:pt idx="62">
                  <c:v>256.48035925777026</c:v>
                </c:pt>
                <c:pt idx="63">
                  <c:v>263.10332973142397</c:v>
                </c:pt>
                <c:pt idx="64">
                  <c:v>267.59817387482701</c:v>
                </c:pt>
                <c:pt idx="65">
                  <c:v>274.2430837951843</c:v>
                </c:pt>
                <c:pt idx="66">
                  <c:v>279.41530835556148</c:v>
                </c:pt>
                <c:pt idx="67">
                  <c:v>287.49725203500554</c:v>
                </c:pt>
                <c:pt idx="68">
                  <c:v>297.59762481118224</c:v>
                </c:pt>
                <c:pt idx="69">
                  <c:v>303.03038030116483</c:v>
                </c:pt>
                <c:pt idx="70">
                  <c:v>310.6707926156987</c:v>
                </c:pt>
                <c:pt idx="71">
                  <c:v>320.69986219008854</c:v>
                </c:pt>
                <c:pt idx="72">
                  <c:v>328.29365318037719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35-40EF-BFE6-ECB8B9A8E18F}"/>
            </c:ext>
          </c:extLst>
        </c:ser>
        <c:ser>
          <c:idx val="1"/>
          <c:order val="1"/>
          <c:tx>
            <c:strRef>
              <c:f>'fig2'!$J$3</c:f>
              <c:strCache>
                <c:ptCount val="1"/>
                <c:pt idx="0">
                  <c:v>Manufacturing, real GDP</c:v>
                </c:pt>
              </c:strCache>
            </c:strRef>
          </c:tx>
          <c:spPr>
            <a:ln w="28575" cap="rnd">
              <a:solidFill>
                <a:srgbClr val="CC3300"/>
              </a:solidFill>
              <a:round/>
            </a:ln>
            <a:effectLst/>
          </c:spPr>
          <c:marker>
            <c:symbol val="none"/>
          </c:marker>
          <c:cat>
            <c:numRef>
              <c:f>'fig2'!$A$4:$A$76</c:f>
              <c:numCache>
                <c:formatCode>0</c:formatCode>
                <c:ptCount val="73"/>
                <c:pt idx="0">
                  <c:v>1947</c:v>
                </c:pt>
                <c:pt idx="1">
                  <c:v>1948</c:v>
                </c:pt>
                <c:pt idx="2">
                  <c:v>1949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  <c:pt idx="23">
                  <c:v>1970</c:v>
                </c:pt>
                <c:pt idx="24">
                  <c:v>1971</c:v>
                </c:pt>
                <c:pt idx="25">
                  <c:v>1972</c:v>
                </c:pt>
                <c:pt idx="26">
                  <c:v>1973</c:v>
                </c:pt>
                <c:pt idx="27">
                  <c:v>1974</c:v>
                </c:pt>
                <c:pt idx="28">
                  <c:v>1975</c:v>
                </c:pt>
                <c:pt idx="29">
                  <c:v>1976</c:v>
                </c:pt>
                <c:pt idx="30">
                  <c:v>1977</c:v>
                </c:pt>
                <c:pt idx="31">
                  <c:v>1978</c:v>
                </c:pt>
                <c:pt idx="32">
                  <c:v>1979</c:v>
                </c:pt>
                <c:pt idx="33">
                  <c:v>1980</c:v>
                </c:pt>
                <c:pt idx="34">
                  <c:v>1981</c:v>
                </c:pt>
                <c:pt idx="35">
                  <c:v>1982</c:v>
                </c:pt>
                <c:pt idx="36">
                  <c:v>1983</c:v>
                </c:pt>
                <c:pt idx="37">
                  <c:v>1984</c:v>
                </c:pt>
                <c:pt idx="38">
                  <c:v>1985</c:v>
                </c:pt>
                <c:pt idx="39">
                  <c:v>1986</c:v>
                </c:pt>
                <c:pt idx="40">
                  <c:v>1987</c:v>
                </c:pt>
                <c:pt idx="41">
                  <c:v>1988</c:v>
                </c:pt>
                <c:pt idx="42">
                  <c:v>1989</c:v>
                </c:pt>
                <c:pt idx="43">
                  <c:v>1990</c:v>
                </c:pt>
                <c:pt idx="44">
                  <c:v>1991</c:v>
                </c:pt>
                <c:pt idx="45">
                  <c:v>1992</c:v>
                </c:pt>
                <c:pt idx="46">
                  <c:v>1993</c:v>
                </c:pt>
                <c:pt idx="47">
                  <c:v>1994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3">
                  <c:v>2010</c:v>
                </c:pt>
                <c:pt idx="64">
                  <c:v>2011</c:v>
                </c:pt>
                <c:pt idx="65">
                  <c:v>2012</c:v>
                </c:pt>
                <c:pt idx="66">
                  <c:v>2013</c:v>
                </c:pt>
                <c:pt idx="67">
                  <c:v>2014</c:v>
                </c:pt>
                <c:pt idx="68">
                  <c:v>2015</c:v>
                </c:pt>
                <c:pt idx="69">
                  <c:v>2016</c:v>
                </c:pt>
                <c:pt idx="70">
                  <c:v>2017</c:v>
                </c:pt>
                <c:pt idx="71">
                  <c:v>2018</c:v>
                </c:pt>
                <c:pt idx="72">
                  <c:v>2019</c:v>
                </c:pt>
              </c:numCache>
            </c:numRef>
          </c:cat>
          <c:val>
            <c:numRef>
              <c:f>'fig2'!$J$4:$J$76</c:f>
              <c:numCache>
                <c:formatCode>0.00</c:formatCode>
                <c:ptCount val="73"/>
                <c:pt idx="0">
                  <c:v>31.891903656841752</c:v>
                </c:pt>
                <c:pt idx="1">
                  <c:v>34.422773786481265</c:v>
                </c:pt>
                <c:pt idx="2">
                  <c:v>33.38151550468379</c:v>
                </c:pt>
                <c:pt idx="3">
                  <c:v>37.17414566991318</c:v>
                </c:pt>
                <c:pt idx="4">
                  <c:v>39.974517943076748</c:v>
                </c:pt>
                <c:pt idx="5">
                  <c:v>42.120735013322843</c:v>
                </c:pt>
                <c:pt idx="6">
                  <c:v>45.744313833978055</c:v>
                </c:pt>
                <c:pt idx="7">
                  <c:v>43.056642457197277</c:v>
                </c:pt>
                <c:pt idx="8">
                  <c:v>47.689629306324399</c:v>
                </c:pt>
                <c:pt idx="9">
                  <c:v>47.138374921843379</c:v>
                </c:pt>
                <c:pt idx="10">
                  <c:v>47.287826110524897</c:v>
                </c:pt>
                <c:pt idx="11">
                  <c:v>44.3404526681664</c:v>
                </c:pt>
                <c:pt idx="12">
                  <c:v>48.218833515426176</c:v>
                </c:pt>
                <c:pt idx="13">
                  <c:v>48.821538309125422</c:v>
                </c:pt>
                <c:pt idx="14">
                  <c:v>49.162091017760353</c:v>
                </c:pt>
                <c:pt idx="15">
                  <c:v>54.307131939583186</c:v>
                </c:pt>
                <c:pt idx="16">
                  <c:v>57.452956960354854</c:v>
                </c:pt>
                <c:pt idx="17">
                  <c:v>61.899742328501716</c:v>
                </c:pt>
                <c:pt idx="18">
                  <c:v>67.73813876502733</c:v>
                </c:pt>
                <c:pt idx="19">
                  <c:v>73.544684948227385</c:v>
                </c:pt>
                <c:pt idx="20">
                  <c:v>74.348291339826361</c:v>
                </c:pt>
                <c:pt idx="21">
                  <c:v>79.206679981719063</c:v>
                </c:pt>
                <c:pt idx="22">
                  <c:v>81.683649682653765</c:v>
                </c:pt>
                <c:pt idx="23">
                  <c:v>79.26058041042387</c:v>
                </c:pt>
                <c:pt idx="24">
                  <c:v>82.31085467121882</c:v>
                </c:pt>
                <c:pt idx="25">
                  <c:v>90.207267476473589</c:v>
                </c:pt>
                <c:pt idx="26">
                  <c:v>97.564675994680215</c:v>
                </c:pt>
                <c:pt idx="27">
                  <c:v>91.481277609496374</c:v>
                </c:pt>
                <c:pt idx="28">
                  <c:v>85.111226944382395</c:v>
                </c:pt>
                <c:pt idx="29">
                  <c:v>93.703445283826511</c:v>
                </c:pt>
                <c:pt idx="30">
                  <c:v>99.999995364343022</c:v>
                </c:pt>
                <c:pt idx="31">
                  <c:v>105.69874069013343</c:v>
                </c:pt>
                <c:pt idx="32">
                  <c:v>107.53380528558355</c:v>
                </c:pt>
                <c:pt idx="33">
                  <c:v>99.980395208450361</c:v>
                </c:pt>
                <c:pt idx="34">
                  <c:v>102.20501290226709</c:v>
                </c:pt>
                <c:pt idx="35">
                  <c:v>96.957071162007793</c:v>
                </c:pt>
                <c:pt idx="36">
                  <c:v>106.93110049188435</c:v>
                </c:pt>
                <c:pt idx="37">
                  <c:v>116.02802284556439</c:v>
                </c:pt>
                <c:pt idx="38">
                  <c:v>119.48990038010518</c:v>
                </c:pt>
                <c:pt idx="39">
                  <c:v>122.7949766675047</c:v>
                </c:pt>
                <c:pt idx="40">
                  <c:v>130.45128756307435</c:v>
                </c:pt>
                <c:pt idx="41">
                  <c:v>138.69315311593721</c:v>
                </c:pt>
                <c:pt idx="42">
                  <c:v>139.23460742247192</c:v>
                </c:pt>
                <c:pt idx="43">
                  <c:v>138.4579512452253</c:v>
                </c:pt>
                <c:pt idx="44">
                  <c:v>136.79438801383594</c:v>
                </c:pt>
                <c:pt idx="45">
                  <c:v>142.13298047509878</c:v>
                </c:pt>
                <c:pt idx="46">
                  <c:v>146.95951886366586</c:v>
                </c:pt>
                <c:pt idx="47">
                  <c:v>155.66688811897939</c:v>
                </c:pt>
                <c:pt idx="48">
                  <c:v>162.09083921279816</c:v>
                </c:pt>
                <c:pt idx="49">
                  <c:v>168.8234927619263</c:v>
                </c:pt>
                <c:pt idx="50">
                  <c:v>181.18384107173398</c:v>
                </c:pt>
                <c:pt idx="51">
                  <c:v>188.63925036940392</c:v>
                </c:pt>
                <c:pt idx="52">
                  <c:v>199.12043373300295</c:v>
                </c:pt>
                <c:pt idx="53">
                  <c:v>213.43589759310336</c:v>
                </c:pt>
                <c:pt idx="54">
                  <c:v>204.36837547326229</c:v>
                </c:pt>
                <c:pt idx="55">
                  <c:v>206.15933971795391</c:v>
                </c:pt>
                <c:pt idx="56">
                  <c:v>217.58378058388718</c:v>
                </c:pt>
                <c:pt idx="57">
                  <c:v>232.94295274527158</c:v>
                </c:pt>
                <c:pt idx="58">
                  <c:v>240.0284091004676</c:v>
                </c:pt>
                <c:pt idx="59">
                  <c:v>253.64316738740541</c:v>
                </c:pt>
                <c:pt idx="60">
                  <c:v>262.02468405100342</c:v>
                </c:pt>
                <c:pt idx="61">
                  <c:v>256.70569174563326</c:v>
                </c:pt>
                <c:pt idx="62">
                  <c:v>233.09730397292628</c:v>
                </c:pt>
                <c:pt idx="63">
                  <c:v>245.71000428985195</c:v>
                </c:pt>
                <c:pt idx="64">
                  <c:v>246.62631157783369</c:v>
                </c:pt>
                <c:pt idx="65">
                  <c:v>245.00194865822965</c:v>
                </c:pt>
                <c:pt idx="66">
                  <c:v>252.51860844306412</c:v>
                </c:pt>
                <c:pt idx="67">
                  <c:v>256.84044281739529</c:v>
                </c:pt>
                <c:pt idx="68">
                  <c:v>260.42972136523838</c:v>
                </c:pt>
                <c:pt idx="69">
                  <c:v>258.39620519137509</c:v>
                </c:pt>
                <c:pt idx="70">
                  <c:v>264.99410766874115</c:v>
                </c:pt>
                <c:pt idx="71">
                  <c:v>276.22744701472101</c:v>
                </c:pt>
                <c:pt idx="72">
                  <c:v>281.65424017750081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35-40EF-BFE6-ECB8B9A8E1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1796688"/>
        <c:axId val="1686843472"/>
      </c:lineChart>
      <c:catAx>
        <c:axId val="1691796688"/>
        <c:scaling>
          <c:orientation val="minMax"/>
        </c:scaling>
        <c:delete val="0"/>
        <c:axPos val="b"/>
        <c:numFmt formatCode="0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6843472"/>
        <c:crosses val="autoZero"/>
        <c:auto val="1"/>
        <c:lblAlgn val="ctr"/>
        <c:lblOffset val="100"/>
        <c:tickMarkSkip val="4"/>
        <c:noMultiLvlLbl val="0"/>
      </c:catAx>
      <c:valAx>
        <c:axId val="168684347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Real GDP</a:t>
                </a:r>
                <a:r>
                  <a:rPr lang="en-US" baseline="0"/>
                  <a:t> Index, 1977=100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cross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179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543091152613746E-2"/>
          <c:y val="0.83310346425217618"/>
          <c:w val="0.83832718300454756"/>
          <c:h val="0.153620660431144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>
                <a:effectLst/>
                <a:latin typeface="Garamond" panose="02020404030301010803" pitchFamily="18" charset="0"/>
              </a:rPr>
              <a:t>Real GDP, Private Industry and Manufacturing, without Computer Industry</a:t>
            </a:r>
            <a:endParaRPr lang="en-US" sz="1600">
              <a:effectLst/>
              <a:latin typeface="Garamond" panose="020204040303010108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'https://upjohn-my.sharepoint.com/personal/houseman_upjohn_org/Documents/houseman/FILES/ifolder_copy/SloanIII/Z_SloanII/CBPP_policy brief/data update/Longer-period analysis/December 2020/new data/[fig5and6data.xlsx]made in stata'!$S$3</c:f>
              <c:strCache>
                <c:ptCount val="1"/>
                <c:pt idx="0">
                  <c:v>Private industries, less computers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'[1]made in stata'!$P$4:$P$76</c:f>
              <c:numCache>
                <c:formatCode>General</c:formatCode>
                <c:ptCount val="73"/>
                <c:pt idx="0">
                  <c:v>1947</c:v>
                </c:pt>
                <c:pt idx="1">
                  <c:v>1948</c:v>
                </c:pt>
                <c:pt idx="2">
                  <c:v>1949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  <c:pt idx="23">
                  <c:v>1970</c:v>
                </c:pt>
                <c:pt idx="24">
                  <c:v>1971</c:v>
                </c:pt>
                <c:pt idx="25">
                  <c:v>1972</c:v>
                </c:pt>
                <c:pt idx="26">
                  <c:v>1973</c:v>
                </c:pt>
                <c:pt idx="27">
                  <c:v>1974</c:v>
                </c:pt>
                <c:pt idx="28">
                  <c:v>1975</c:v>
                </c:pt>
                <c:pt idx="29">
                  <c:v>1976</c:v>
                </c:pt>
                <c:pt idx="30">
                  <c:v>1977</c:v>
                </c:pt>
                <c:pt idx="31">
                  <c:v>1978</c:v>
                </c:pt>
                <c:pt idx="32">
                  <c:v>1979</c:v>
                </c:pt>
                <c:pt idx="33">
                  <c:v>1980</c:v>
                </c:pt>
                <c:pt idx="34">
                  <c:v>1981</c:v>
                </c:pt>
                <c:pt idx="35">
                  <c:v>1982</c:v>
                </c:pt>
                <c:pt idx="36">
                  <c:v>1983</c:v>
                </c:pt>
                <c:pt idx="37">
                  <c:v>1984</c:v>
                </c:pt>
                <c:pt idx="38">
                  <c:v>1985</c:v>
                </c:pt>
                <c:pt idx="39">
                  <c:v>1986</c:v>
                </c:pt>
                <c:pt idx="40">
                  <c:v>1987</c:v>
                </c:pt>
                <c:pt idx="41">
                  <c:v>1988</c:v>
                </c:pt>
                <c:pt idx="42">
                  <c:v>1989</c:v>
                </c:pt>
                <c:pt idx="43">
                  <c:v>1990</c:v>
                </c:pt>
                <c:pt idx="44">
                  <c:v>1991</c:v>
                </c:pt>
                <c:pt idx="45">
                  <c:v>1992</c:v>
                </c:pt>
                <c:pt idx="46">
                  <c:v>1993</c:v>
                </c:pt>
                <c:pt idx="47">
                  <c:v>1994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3">
                  <c:v>2010</c:v>
                </c:pt>
                <c:pt idx="64">
                  <c:v>2011</c:v>
                </c:pt>
                <c:pt idx="65">
                  <c:v>2012</c:v>
                </c:pt>
                <c:pt idx="66">
                  <c:v>2013</c:v>
                </c:pt>
                <c:pt idx="67">
                  <c:v>2014</c:v>
                </c:pt>
                <c:pt idx="68">
                  <c:v>2015</c:v>
                </c:pt>
                <c:pt idx="69">
                  <c:v>2016</c:v>
                </c:pt>
                <c:pt idx="70">
                  <c:v>2017</c:v>
                </c:pt>
                <c:pt idx="71">
                  <c:v>2018</c:v>
                </c:pt>
                <c:pt idx="72">
                  <c:v>2019</c:v>
                </c:pt>
              </c:numCache>
            </c:numRef>
          </c:cat>
          <c:val>
            <c:numRef>
              <c:f>'[1]made in stata'!$S$4:$S$76</c:f>
              <c:numCache>
                <c:formatCode>General</c:formatCode>
                <c:ptCount val="73"/>
                <c:pt idx="0">
                  <c:v>32.183051113125252</c:v>
                </c:pt>
                <c:pt idx="1">
                  <c:v>33.674419216001475</c:v>
                </c:pt>
                <c:pt idx="2">
                  <c:v>33.439939284482456</c:v>
                </c:pt>
                <c:pt idx="3">
                  <c:v>36.582857611331484</c:v>
                </c:pt>
                <c:pt idx="4">
                  <c:v>38.80232558550307</c:v>
                </c:pt>
                <c:pt idx="5">
                  <c:v>39.993338497714369</c:v>
                </c:pt>
                <c:pt idx="6">
                  <c:v>42.124541472372108</c:v>
                </c:pt>
                <c:pt idx="7">
                  <c:v>41.737947467349876</c:v>
                </c:pt>
                <c:pt idx="8">
                  <c:v>45.247067623174864</c:v>
                </c:pt>
                <c:pt idx="9">
                  <c:v>46.057031660855237</c:v>
                </c:pt>
                <c:pt idx="10">
                  <c:v>46.836387052681374</c:v>
                </c:pt>
                <c:pt idx="11">
                  <c:v>46.222146667908689</c:v>
                </c:pt>
                <c:pt idx="12">
                  <c:v>49.649174031329004</c:v>
                </c:pt>
                <c:pt idx="13">
                  <c:v>50.891766946657391</c:v>
                </c:pt>
                <c:pt idx="14">
                  <c:v>51.992622461560941</c:v>
                </c:pt>
                <c:pt idx="15">
                  <c:v>55.391277786190486</c:v>
                </c:pt>
                <c:pt idx="16">
                  <c:v>57.940685621877734</c:v>
                </c:pt>
                <c:pt idx="17">
                  <c:v>61.460300860704962</c:v>
                </c:pt>
                <c:pt idx="18">
                  <c:v>65.649619960653794</c:v>
                </c:pt>
                <c:pt idx="19">
                  <c:v>69.755389532957352</c:v>
                </c:pt>
                <c:pt idx="20">
                  <c:v>71.461088065395799</c:v>
                </c:pt>
                <c:pt idx="21">
                  <c:v>75.123546489193188</c:v>
                </c:pt>
                <c:pt idx="22">
                  <c:v>77.464621060991419</c:v>
                </c:pt>
                <c:pt idx="23">
                  <c:v>77.919176684938193</c:v>
                </c:pt>
                <c:pt idx="24">
                  <c:v>81.110427478195533</c:v>
                </c:pt>
                <c:pt idx="25">
                  <c:v>86.414292239748875</c:v>
                </c:pt>
                <c:pt idx="26">
                  <c:v>91.377331416850268</c:v>
                </c:pt>
                <c:pt idx="27">
                  <c:v>90.580250200530742</c:v>
                </c:pt>
                <c:pt idx="28">
                  <c:v>90.139389241886875</c:v>
                </c:pt>
                <c:pt idx="29">
                  <c:v>95.503507917706614</c:v>
                </c:pt>
                <c:pt idx="30">
                  <c:v>99.999996195501936</c:v>
                </c:pt>
                <c:pt idx="31">
                  <c:v>105.41563515679255</c:v>
                </c:pt>
                <c:pt idx="32">
                  <c:v>108.6515789902238</c:v>
                </c:pt>
                <c:pt idx="33">
                  <c:v>107.25495688456289</c:v>
                </c:pt>
                <c:pt idx="34">
                  <c:v>109.90740572073811</c:v>
                </c:pt>
                <c:pt idx="35">
                  <c:v>107.41106008469727</c:v>
                </c:pt>
                <c:pt idx="36">
                  <c:v>112.99186188541258</c:v>
                </c:pt>
                <c:pt idx="37">
                  <c:v>121.21696013752535</c:v>
                </c:pt>
                <c:pt idx="38">
                  <c:v>126.30978014075123</c:v>
                </c:pt>
                <c:pt idx="39">
                  <c:v>131.07401814289247</c:v>
                </c:pt>
                <c:pt idx="40">
                  <c:v>134.76582049254503</c:v>
                </c:pt>
                <c:pt idx="41">
                  <c:v>140.46436234801999</c:v>
                </c:pt>
                <c:pt idx="42">
                  <c:v>145.48667182498008</c:v>
                </c:pt>
                <c:pt idx="43">
                  <c:v>147.70106398031783</c:v>
                </c:pt>
                <c:pt idx="44">
                  <c:v>147.32980870568122</c:v>
                </c:pt>
                <c:pt idx="45">
                  <c:v>152.83653388145046</c:v>
                </c:pt>
                <c:pt idx="46">
                  <c:v>157.31012180122494</c:v>
                </c:pt>
                <c:pt idx="47">
                  <c:v>163.90728296913804</c:v>
                </c:pt>
                <c:pt idx="48">
                  <c:v>167.08104906050602</c:v>
                </c:pt>
                <c:pt idx="49">
                  <c:v>173.90604882601173</c:v>
                </c:pt>
                <c:pt idx="50">
                  <c:v>182.32955326016551</c:v>
                </c:pt>
                <c:pt idx="51">
                  <c:v>190.10644995633911</c:v>
                </c:pt>
                <c:pt idx="52">
                  <c:v>199.20809499323425</c:v>
                </c:pt>
                <c:pt idx="53">
                  <c:v>206.32930403019728</c:v>
                </c:pt>
                <c:pt idx="54">
                  <c:v>208.03542833909768</c:v>
                </c:pt>
                <c:pt idx="55">
                  <c:v>211.46015054864691</c:v>
                </c:pt>
                <c:pt idx="56">
                  <c:v>216.63383954437765</c:v>
                </c:pt>
                <c:pt idx="57">
                  <c:v>225.02131015463775</c:v>
                </c:pt>
                <c:pt idx="58">
                  <c:v>233.24680137578633</c:v>
                </c:pt>
                <c:pt idx="59">
                  <c:v>240.1261397781</c:v>
                </c:pt>
                <c:pt idx="60">
                  <c:v>243.56151490246663</c:v>
                </c:pt>
                <c:pt idx="61">
                  <c:v>241.33489813655618</c:v>
                </c:pt>
                <c:pt idx="62">
                  <c:v>233.74919486641502</c:v>
                </c:pt>
                <c:pt idx="63">
                  <c:v>239.34985009327602</c:v>
                </c:pt>
                <c:pt idx="64">
                  <c:v>243.41149714110082</c:v>
                </c:pt>
                <c:pt idx="65">
                  <c:v>249.40722863517593</c:v>
                </c:pt>
                <c:pt idx="66">
                  <c:v>254.06005300153635</c:v>
                </c:pt>
                <c:pt idx="67">
                  <c:v>261.31032942810259</c:v>
                </c:pt>
                <c:pt idx="68">
                  <c:v>270.28868388098635</c:v>
                </c:pt>
                <c:pt idx="69">
                  <c:v>275.16655522910588</c:v>
                </c:pt>
                <c:pt idx="70">
                  <c:v>281.98578164032563</c:v>
                </c:pt>
                <c:pt idx="71">
                  <c:v>290.93343832253538</c:v>
                </c:pt>
                <c:pt idx="72">
                  <c:v>297.77201386810998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86-4ED9-9DAE-FC7D2BEA3A07}"/>
            </c:ext>
          </c:extLst>
        </c:ser>
        <c:ser>
          <c:idx val="3"/>
          <c:order val="1"/>
          <c:tx>
            <c:strRef>
              <c:f>'https://upjohn-my.sharepoint.com/personal/houseman_upjohn_org/Documents/houseman/FILES/ifolder_copy/SloanIII/Z_SloanII/CBPP_policy brief/data update/Longer-period analysis/December 2020/new data/[fig5and6data.xlsx]made in stata'!$T$3</c:f>
              <c:strCache>
                <c:ptCount val="1"/>
                <c:pt idx="0">
                  <c:v>Manufacturing, less computers</c:v>
                </c:pt>
              </c:strCache>
            </c:strRef>
          </c:tx>
          <c:spPr>
            <a:ln w="28575" cap="rnd">
              <a:solidFill>
                <a:srgbClr val="CC3300"/>
              </a:solidFill>
              <a:round/>
            </a:ln>
            <a:effectLst/>
          </c:spPr>
          <c:marker>
            <c:symbol val="none"/>
          </c:marker>
          <c:cat>
            <c:numRef>
              <c:f>'[1]made in stata'!$P$4:$P$76</c:f>
              <c:numCache>
                <c:formatCode>General</c:formatCode>
                <c:ptCount val="73"/>
                <c:pt idx="0">
                  <c:v>1947</c:v>
                </c:pt>
                <c:pt idx="1">
                  <c:v>1948</c:v>
                </c:pt>
                <c:pt idx="2">
                  <c:v>1949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  <c:pt idx="23">
                  <c:v>1970</c:v>
                </c:pt>
                <c:pt idx="24">
                  <c:v>1971</c:v>
                </c:pt>
                <c:pt idx="25">
                  <c:v>1972</c:v>
                </c:pt>
                <c:pt idx="26">
                  <c:v>1973</c:v>
                </c:pt>
                <c:pt idx="27">
                  <c:v>1974</c:v>
                </c:pt>
                <c:pt idx="28">
                  <c:v>1975</c:v>
                </c:pt>
                <c:pt idx="29">
                  <c:v>1976</c:v>
                </c:pt>
                <c:pt idx="30">
                  <c:v>1977</c:v>
                </c:pt>
                <c:pt idx="31">
                  <c:v>1978</c:v>
                </c:pt>
                <c:pt idx="32">
                  <c:v>1979</c:v>
                </c:pt>
                <c:pt idx="33">
                  <c:v>1980</c:v>
                </c:pt>
                <c:pt idx="34">
                  <c:v>1981</c:v>
                </c:pt>
                <c:pt idx="35">
                  <c:v>1982</c:v>
                </c:pt>
                <c:pt idx="36">
                  <c:v>1983</c:v>
                </c:pt>
                <c:pt idx="37">
                  <c:v>1984</c:v>
                </c:pt>
                <c:pt idx="38">
                  <c:v>1985</c:v>
                </c:pt>
                <c:pt idx="39">
                  <c:v>1986</c:v>
                </c:pt>
                <c:pt idx="40">
                  <c:v>1987</c:v>
                </c:pt>
                <c:pt idx="41">
                  <c:v>1988</c:v>
                </c:pt>
                <c:pt idx="42">
                  <c:v>1989</c:v>
                </c:pt>
                <c:pt idx="43">
                  <c:v>1990</c:v>
                </c:pt>
                <c:pt idx="44">
                  <c:v>1991</c:v>
                </c:pt>
                <c:pt idx="45">
                  <c:v>1992</c:v>
                </c:pt>
                <c:pt idx="46">
                  <c:v>1993</c:v>
                </c:pt>
                <c:pt idx="47">
                  <c:v>1994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3">
                  <c:v>2010</c:v>
                </c:pt>
                <c:pt idx="64">
                  <c:v>2011</c:v>
                </c:pt>
                <c:pt idx="65">
                  <c:v>2012</c:v>
                </c:pt>
                <c:pt idx="66">
                  <c:v>2013</c:v>
                </c:pt>
                <c:pt idx="67">
                  <c:v>2014</c:v>
                </c:pt>
                <c:pt idx="68">
                  <c:v>2015</c:v>
                </c:pt>
                <c:pt idx="69">
                  <c:v>2016</c:v>
                </c:pt>
                <c:pt idx="70">
                  <c:v>2017</c:v>
                </c:pt>
                <c:pt idx="71">
                  <c:v>2018</c:v>
                </c:pt>
                <c:pt idx="72">
                  <c:v>2019</c:v>
                </c:pt>
              </c:numCache>
            </c:numRef>
          </c:cat>
          <c:val>
            <c:numRef>
              <c:f>'[1]made in stata'!$T$4:$T$76</c:f>
              <c:numCache>
                <c:formatCode>General</c:formatCode>
                <c:ptCount val="73"/>
                <c:pt idx="0">
                  <c:v>33.46490294369918</c:v>
                </c:pt>
                <c:pt idx="1">
                  <c:v>36.058340467766662</c:v>
                </c:pt>
                <c:pt idx="2">
                  <c:v>34.936248698326693</c:v>
                </c:pt>
                <c:pt idx="3">
                  <c:v>39.107146453327431</c:v>
                </c:pt>
                <c:pt idx="4">
                  <c:v>42.278105785462358</c:v>
                </c:pt>
                <c:pt idx="5">
                  <c:v>44.550256486316911</c:v>
                </c:pt>
                <c:pt idx="6">
                  <c:v>48.543218601439833</c:v>
                </c:pt>
                <c:pt idx="7">
                  <c:v>45.349139674808001</c:v>
                </c:pt>
                <c:pt idx="8">
                  <c:v>50.642241070472139</c:v>
                </c:pt>
                <c:pt idx="9">
                  <c:v>50.125179502643583</c:v>
                </c:pt>
                <c:pt idx="10">
                  <c:v>50.085961888316646</c:v>
                </c:pt>
                <c:pt idx="11">
                  <c:v>46.537232783401642</c:v>
                </c:pt>
                <c:pt idx="12">
                  <c:v>51.128990809655974</c:v>
                </c:pt>
                <c:pt idx="13">
                  <c:v>51.720459078402449</c:v>
                </c:pt>
                <c:pt idx="14">
                  <c:v>52.016004700137529</c:v>
                </c:pt>
                <c:pt idx="15">
                  <c:v>57.372328110901051</c:v>
                </c:pt>
                <c:pt idx="16">
                  <c:v>60.799523985116387</c:v>
                </c:pt>
                <c:pt idx="17">
                  <c:v>65.487002333394301</c:v>
                </c:pt>
                <c:pt idx="18">
                  <c:v>71.425392264481431</c:v>
                </c:pt>
                <c:pt idx="19">
                  <c:v>77.384843724261941</c:v>
                </c:pt>
                <c:pt idx="20">
                  <c:v>77.971720162586848</c:v>
                </c:pt>
                <c:pt idx="21">
                  <c:v>83.036665803899112</c:v>
                </c:pt>
                <c:pt idx="22">
                  <c:v>85.263628814869776</c:v>
                </c:pt>
                <c:pt idx="23">
                  <c:v>82.550461331383232</c:v>
                </c:pt>
                <c:pt idx="24">
                  <c:v>85.673775607847574</c:v>
                </c:pt>
                <c:pt idx="25">
                  <c:v>93.67422812286938</c:v>
                </c:pt>
                <c:pt idx="26">
                  <c:v>100.65044956179412</c:v>
                </c:pt>
                <c:pt idx="27">
                  <c:v>93.375054656985995</c:v>
                </c:pt>
                <c:pt idx="28">
                  <c:v>86.091979008154553</c:v>
                </c:pt>
                <c:pt idx="29">
                  <c:v>94.495925777005851</c:v>
                </c:pt>
                <c:pt idx="30">
                  <c:v>99.999997852494047</c:v>
                </c:pt>
                <c:pt idx="31">
                  <c:v>104.82976520335852</c:v>
                </c:pt>
                <c:pt idx="32">
                  <c:v>105.37006630774812</c:v>
                </c:pt>
                <c:pt idx="33">
                  <c:v>95.718810030788404</c:v>
                </c:pt>
                <c:pt idx="34">
                  <c:v>96.535334062321283</c:v>
                </c:pt>
                <c:pt idx="35">
                  <c:v>90.950456719527779</c:v>
                </c:pt>
                <c:pt idx="36">
                  <c:v>99.023483386355963</c:v>
                </c:pt>
                <c:pt idx="37">
                  <c:v>105.88205256417251</c:v>
                </c:pt>
                <c:pt idx="38">
                  <c:v>107.50617540446726</c:v>
                </c:pt>
                <c:pt idx="39">
                  <c:v>109.86654442929095</c:v>
                </c:pt>
                <c:pt idx="40">
                  <c:v>115.22389633519572</c:v>
                </c:pt>
                <c:pt idx="41">
                  <c:v>121.4097411226396</c:v>
                </c:pt>
                <c:pt idx="42">
                  <c:v>120.93801458187482</c:v>
                </c:pt>
                <c:pt idx="43">
                  <c:v>118.82890213585165</c:v>
                </c:pt>
                <c:pt idx="44">
                  <c:v>116.40482185241525</c:v>
                </c:pt>
                <c:pt idx="45">
                  <c:v>119.82159475176634</c:v>
                </c:pt>
                <c:pt idx="46">
                  <c:v>122.78515365201341</c:v>
                </c:pt>
                <c:pt idx="47">
                  <c:v>127.75115122586162</c:v>
                </c:pt>
                <c:pt idx="48">
                  <c:v>128.02686174509435</c:v>
                </c:pt>
                <c:pt idx="49">
                  <c:v>128.51075262301882</c:v>
                </c:pt>
                <c:pt idx="50">
                  <c:v>133.30226448853222</c:v>
                </c:pt>
                <c:pt idx="51">
                  <c:v>134.42210405560218</c:v>
                </c:pt>
                <c:pt idx="52">
                  <c:v>138.68605858572406</c:v>
                </c:pt>
                <c:pt idx="53">
                  <c:v>141.06015562497763</c:v>
                </c:pt>
                <c:pt idx="54">
                  <c:v>135.0613864965687</c:v>
                </c:pt>
                <c:pt idx="55">
                  <c:v>134.83655453597422</c:v>
                </c:pt>
                <c:pt idx="56">
                  <c:v>138.46193395860865</c:v>
                </c:pt>
                <c:pt idx="57">
                  <c:v>146.35488048933331</c:v>
                </c:pt>
                <c:pt idx="58">
                  <c:v>148.51616327929949</c:v>
                </c:pt>
                <c:pt idx="59">
                  <c:v>154.09226628708902</c:v>
                </c:pt>
                <c:pt idx="60">
                  <c:v>156.80260769860845</c:v>
                </c:pt>
                <c:pt idx="61">
                  <c:v>149.81323980281897</c:v>
                </c:pt>
                <c:pt idx="62">
                  <c:v>133.60337213812579</c:v>
                </c:pt>
                <c:pt idx="63">
                  <c:v>139.332374693297</c:v>
                </c:pt>
                <c:pt idx="64">
                  <c:v>139.44841659171965</c:v>
                </c:pt>
                <c:pt idx="65">
                  <c:v>137.69222921535408</c:v>
                </c:pt>
                <c:pt idx="66">
                  <c:v>141.91429622560429</c:v>
                </c:pt>
                <c:pt idx="67">
                  <c:v>143.66332464600785</c:v>
                </c:pt>
                <c:pt idx="68">
                  <c:v>144.34053216834178</c:v>
                </c:pt>
                <c:pt idx="69">
                  <c:v>142.42605153299291</c:v>
                </c:pt>
                <c:pt idx="70">
                  <c:v>145.52906449512957</c:v>
                </c:pt>
                <c:pt idx="71">
                  <c:v>151.20133964521861</c:v>
                </c:pt>
                <c:pt idx="72">
                  <c:v>153.84966401727124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86-4ED9-9DAE-FC7D2BEA3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0874704"/>
        <c:axId val="1693235280"/>
      </c:lineChart>
      <c:catAx>
        <c:axId val="144087470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3235280"/>
        <c:crosses val="autoZero"/>
        <c:auto val="1"/>
        <c:lblAlgn val="ctr"/>
        <c:lblOffset val="100"/>
        <c:tickMarkSkip val="4"/>
        <c:noMultiLvlLbl val="0"/>
      </c:catAx>
      <c:valAx>
        <c:axId val="169323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Index, 1977=100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cross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087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DF9488-569A-4521-8746-283BCB243C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97853B-A61B-4C9A-9F6B-4BB8A7031A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r">
              <a:defRPr sz="1200"/>
            </a:lvl1pPr>
          </a:lstStyle>
          <a:p>
            <a:pPr>
              <a:defRPr/>
            </a:pPr>
            <a:fld id="{40154E41-BF4F-4248-833C-27E890A07AEA}" type="datetimeFigureOut">
              <a:rPr lang="en-US"/>
              <a:pPr>
                <a:defRPr/>
              </a:pPr>
              <a:t>10/10/2022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48F21-D064-4272-8FC0-6D672A0902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4F15F-0F40-4177-872A-9F54725949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r">
              <a:defRPr sz="1200"/>
            </a:lvl1pPr>
          </a:lstStyle>
          <a:p>
            <a:pPr>
              <a:defRPr/>
            </a:pPr>
            <a:fld id="{DB720454-5BB7-428F-98FD-3158A9DF2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662A6B7-4F06-4368-A8DB-DB60B2AA6A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7" tIns="45449" rIns="90897" bIns="45449" numCol="1" anchor="t" anchorCtr="0" compatLnSpc="1">
            <a:prstTxWarp prst="textNoShape">
              <a:avLst/>
            </a:prstTxWarp>
          </a:bodyPr>
          <a:lstStyle>
            <a:lvl1pPr defTabSz="90924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85DAC24-293B-4088-B339-4721CD1010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7" tIns="45449" rIns="90897" bIns="45449" numCol="1" anchor="t" anchorCtr="0" compatLnSpc="1">
            <a:prstTxWarp prst="textNoShape">
              <a:avLst/>
            </a:prstTxWarp>
          </a:bodyPr>
          <a:lstStyle>
            <a:lvl1pPr algn="r" defTabSz="90924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7B21CC5-20B4-4AD7-A5EA-78C7DA1C47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70412" cy="3427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9529B156-57F5-41B7-8164-2AFBA68386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7" tIns="45449" rIns="90897" bIns="45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45C3697-C29B-4D6E-9BD8-4AAC1B57B2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7" tIns="45449" rIns="90897" bIns="45449" numCol="1" anchor="b" anchorCtr="0" compatLnSpc="1">
            <a:prstTxWarp prst="textNoShape">
              <a:avLst/>
            </a:prstTxWarp>
          </a:bodyPr>
          <a:lstStyle>
            <a:lvl1pPr defTabSz="90924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EB17CDAE-282B-4DD7-9B38-C3F913CAD4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7" tIns="45449" rIns="90897" bIns="45449" numCol="1" anchor="b" anchorCtr="0" compatLnSpc="1">
            <a:prstTxWarp prst="textNoShape">
              <a:avLst/>
            </a:prstTxWarp>
          </a:bodyPr>
          <a:lstStyle>
            <a:lvl1pPr algn="r" defTabSz="90924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4B11997-A3F2-4392-8256-9487F1BF0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7388"/>
            <a:ext cx="4570412" cy="3427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Manufacturing employment cyclical, but relatively steady levels (except 1980s when permanent job loss, largely in steel and textiles).  Decline in 2000s (which actually began in late 1998) unprecedented.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B11997-A3F2-4392-8256-9487F1BF09D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0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7388"/>
            <a:ext cx="4570412" cy="3427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B11997-A3F2-4392-8256-9487F1BF09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B11997-A3F2-4392-8256-9487F1BF09D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09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ACDCB44D-FE5C-451A-8B70-CFD15BD36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1460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1002" y="0"/>
                </a:lnTo>
                <a:lnTo>
                  <a:pt x="1002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2625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7FF81-E78F-40FB-9518-A4EB6D3DD7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B2AA3-F3EA-4D01-B292-0AB4419162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A6A45-0AA8-41E8-931B-A9E6DA6EC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/>
            </a:lvl1pPr>
          </a:lstStyle>
          <a:p>
            <a:pPr>
              <a:defRPr/>
            </a:pPr>
            <a:fld id="{FDBECBE7-E8AC-424B-BB15-A6871D139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8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769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9" y="304800"/>
            <a:ext cx="2001837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9" y="304800"/>
            <a:ext cx="58547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3962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066800"/>
            <a:ext cx="39243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3438" y="1066800"/>
            <a:ext cx="39243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043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066800"/>
            <a:ext cx="39243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066800"/>
            <a:ext cx="39243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45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50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514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066800"/>
            <a:ext cx="3924300" cy="5638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066800"/>
            <a:ext cx="3924300" cy="5638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368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269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53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94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694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158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CC7059-FD4F-4736-85FE-BF3107DEA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478AD0-7806-452C-A25B-FBDBFC72D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66800"/>
            <a:ext cx="8001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52F06DD4-3BAE-45EA-BB14-597920430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1" y="914400"/>
            <a:ext cx="7958138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1012" y="0"/>
                </a:lnTo>
                <a:lnTo>
                  <a:pt x="1012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Garamond" pitchFamily="18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Garamond" pitchFamily="18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Garamond" pitchFamily="18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Garamond" pitchFamily="18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Garamond" pitchFamily="18" charset="0"/>
        </a:defRPr>
      </a:lvl9pPr>
    </p:titleStyle>
    <p:bodyStyle>
      <a:lvl1pPr marL="352425" indent="-3524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1500" b="1">
          <a:solidFill>
            <a:schemeClr val="folHlink"/>
          </a:solidFill>
          <a:latin typeface="+mn-lt"/>
          <a:ea typeface="+mn-ea"/>
          <a:cs typeface="+mn-cs"/>
        </a:defRPr>
      </a:lvl1pPr>
      <a:lvl2pPr marL="681038" indent="-32742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Char char="o"/>
        <a:defRPr sz="1500">
          <a:solidFill>
            <a:schemeClr val="tx1"/>
          </a:solidFill>
          <a:latin typeface="+mn-lt"/>
        </a:defRPr>
      </a:lvl2pPr>
      <a:lvl3pPr marL="978694" indent="-2964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p"/>
        <a:defRPr>
          <a:solidFill>
            <a:schemeClr val="tx1"/>
          </a:solidFill>
          <a:latin typeface="+mn-lt"/>
        </a:defRPr>
      </a:lvl3pPr>
      <a:lvl4pPr marL="1270397" indent="-2905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4pPr>
      <a:lvl5pPr marL="1570435" indent="-298847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9133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2562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5991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9420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talk.org/susan-houseman-on-manufacturing/" TargetMode="External"/><Relationship Id="rId2" Type="http://schemas.openxmlformats.org/officeDocument/2006/relationships/hyperlink" Target="https://research.upjohn.org/cgi/viewcontent.cgi?article=1305&amp;context=up_workingpape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3396D-67AA-4FD2-AA15-0F21120E5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381001"/>
            <a:ext cx="8229600" cy="19621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/>
              <a:t>Erosion of the Free Trade Consensus in the United States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9AC5F-470B-4E7B-B21C-B66469B86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086101"/>
            <a:ext cx="7162800" cy="2857500"/>
          </a:xfrm>
        </p:spPr>
        <p:txBody>
          <a:bodyPr>
            <a:normAutofit/>
          </a:bodyPr>
          <a:lstStyle/>
          <a:p>
            <a:pPr marL="257175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002060"/>
                </a:solidFill>
                <a:latin typeface="+mj-lt"/>
              </a:rPr>
              <a:t>Susan Houseman</a:t>
            </a:r>
          </a:p>
          <a:p>
            <a:pPr marL="257175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002060"/>
                </a:solidFill>
                <a:latin typeface="+mj-lt"/>
              </a:rPr>
              <a:t>Upjohn Institute for Employment Research</a:t>
            </a:r>
            <a:r>
              <a:rPr lang="en-US" sz="2200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257175" indent="-257175" eaLnBrk="1" hangingPunct="1">
              <a:lnSpc>
                <a:spcPct val="90000"/>
              </a:lnSpc>
              <a:defRPr/>
            </a:pPr>
            <a:endParaRPr lang="en-US" sz="2200" dirty="0">
              <a:solidFill>
                <a:srgbClr val="002060"/>
              </a:solidFill>
              <a:latin typeface="+mj-lt"/>
            </a:endParaRPr>
          </a:p>
          <a:p>
            <a:pPr marL="257175" indent="-257175" eaLnBrk="1" hangingPunct="1">
              <a:lnSpc>
                <a:spcPct val="90000"/>
              </a:lnSpc>
              <a:defRPr/>
            </a:pPr>
            <a:endParaRPr lang="en-US" i="1" dirty="0">
              <a:solidFill>
                <a:srgbClr val="002060"/>
              </a:solidFill>
            </a:endParaRPr>
          </a:p>
          <a:p>
            <a:pPr marL="257175" indent="-257175" eaLnBrk="1" hangingPunct="1">
              <a:lnSpc>
                <a:spcPct val="90000"/>
              </a:lnSpc>
              <a:defRPr/>
            </a:pPr>
            <a:endParaRPr lang="en-US" i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Presentation prepared for the panel on “Resisting the Protectionist Tide” in conference on New Challenges to the Free Economy, Cato Institute, October 6,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BEC37A-3B8E-4DD6-B747-E55A166930F3}"/>
              </a:ext>
            </a:extLst>
          </p:cNvPr>
          <p:cNvSpPr txBox="1"/>
          <p:nvPr/>
        </p:nvSpPr>
        <p:spPr>
          <a:xfrm>
            <a:off x="462923" y="5414962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2000-2007 (both business cycle peaks) manufacturing lost 3.4 m. jobs, 20% of employment base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Hard hit again in Great Recession.  Although some recovery, </a:t>
            </a:r>
            <a:r>
              <a:rPr lang="en-US" sz="2200" dirty="0" err="1">
                <a:latin typeface="+mj-lt"/>
              </a:rPr>
              <a:t>mfg</a:t>
            </a:r>
            <a:r>
              <a:rPr lang="en-US" sz="2200" dirty="0">
                <a:latin typeface="+mj-lt"/>
              </a:rPr>
              <a:t> employment down about 5 m. jobs, or 28% since 2000.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A54F14-0817-438C-9BC0-693EE618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Precipitous and unprecedented decline in U.S. manufacturing employment in 2000s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B4609AE-AD41-7C53-819D-0894AFDDC2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652699"/>
              </p:ext>
            </p:extLst>
          </p:nvPr>
        </p:nvGraphicFramePr>
        <p:xfrm>
          <a:off x="1143000" y="1371600"/>
          <a:ext cx="6248400" cy="404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286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1C5DA-E8F7-498C-90C8-0FEAD09B6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Initial prevailing view of analysts, media, politicians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20B71-269D-41B1-9698-932EF23ED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U.S. manufacturing sector is healthy—point to robust output growth and strong productivity numbers</a:t>
            </a:r>
          </a:p>
          <a:p>
            <a:r>
              <a:rPr lang="en-US" sz="2200" dirty="0"/>
              <a:t>Job losses largely caused by productivity in the form of automation</a:t>
            </a:r>
          </a:p>
          <a:p>
            <a:r>
              <a:rPr lang="en-US" sz="2200" dirty="0"/>
              <a:t>Workers simply “victims of their own success” </a:t>
            </a:r>
          </a:p>
          <a:p>
            <a:endParaRPr lang="en-US" sz="2200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2BBBAF-10DC-3689-9D4D-C395CF7981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615555"/>
              </p:ext>
            </p:extLst>
          </p:nvPr>
        </p:nvGraphicFramePr>
        <p:xfrm>
          <a:off x="1371600" y="3200401"/>
          <a:ext cx="5105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22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89B5F-E2A9-4FF3-B38E-BBCD839E4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But one industry—computer &amp; electronic products—driving apparent robust output and productivity growth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5A76E2-A715-4FF4-B8C1-56100A9B8718}"/>
              </a:ext>
            </a:extLst>
          </p:cNvPr>
          <p:cNvSpPr txBox="1"/>
          <p:nvPr/>
        </p:nvSpPr>
        <p:spPr>
          <a:xfrm>
            <a:off x="228600" y="4432370"/>
            <a:ext cx="3962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w/o computer industry, </a:t>
            </a:r>
            <a:r>
              <a:rPr lang="en-US" sz="2200" dirty="0" err="1">
                <a:latin typeface="+mj-lt"/>
              </a:rPr>
              <a:t>mfg</a:t>
            </a:r>
            <a:r>
              <a:rPr lang="en-US" sz="2200" dirty="0">
                <a:latin typeface="+mj-lt"/>
              </a:rPr>
              <a:t> GDP growth 45% of private sector GDP growth, 1979-2000; 24% from 2000-2019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200" dirty="0" err="1">
                <a:latin typeface="+mj-lt"/>
              </a:rPr>
              <a:t>Mfg</a:t>
            </a:r>
            <a:r>
              <a:rPr lang="en-US" sz="2200" dirty="0">
                <a:latin typeface="+mj-lt"/>
              </a:rPr>
              <a:t> output slightly lower in 2019 than in 2007</a:t>
            </a:r>
            <a:r>
              <a:rPr lang="en-US" sz="2000" dirty="0">
                <a:latin typeface="+mj-lt"/>
              </a:rPr>
              <a:t> </a:t>
            </a:r>
          </a:p>
          <a:p>
            <a:r>
              <a:rPr lang="en-US" sz="2000" dirty="0">
                <a:latin typeface="+mj-lt"/>
              </a:rPr>
              <a:t>   (</a:t>
            </a:r>
            <a:r>
              <a:rPr lang="en-US" dirty="0">
                <a:latin typeface="+mj-lt"/>
              </a:rPr>
              <a:t>Houseman 2018)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5F6C917-169F-4069-AD1D-A159E8111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236809"/>
              </p:ext>
            </p:extLst>
          </p:nvPr>
        </p:nvGraphicFramePr>
        <p:xfrm>
          <a:off x="1143000" y="844585"/>
          <a:ext cx="5673725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23E2BD8-6540-C522-14FA-74E28824CF8F}"/>
              </a:ext>
            </a:extLst>
          </p:cNvPr>
          <p:cNvSpPr txBox="1"/>
          <p:nvPr/>
        </p:nvSpPr>
        <p:spPr>
          <a:xfrm>
            <a:off x="4535424" y="4572000"/>
            <a:ext cx="3886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+mj-lt"/>
              </a:rPr>
              <a:t>Mfg</a:t>
            </a:r>
            <a:r>
              <a:rPr lang="en-US" sz="2200" dirty="0">
                <a:latin typeface="+mj-lt"/>
              </a:rPr>
              <a:t> productivity no higher than aggregate productivity w/o computer industry </a:t>
            </a:r>
          </a:p>
          <a:p>
            <a:r>
              <a:rPr lang="en-US" sz="2200" dirty="0">
                <a:latin typeface="+mj-lt"/>
              </a:rPr>
              <a:t>    </a:t>
            </a:r>
            <a:r>
              <a:rPr lang="en-US" dirty="0">
                <a:latin typeface="+mj-lt"/>
              </a:rPr>
              <a:t>(Baily and Bosworth 2014)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0A51-CAB8-5FED-EC44-E338C2E4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What was happening in computer/semiconductor industries?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43224-251F-25D0-1E7A-9BF6E41DB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Accounts for &lt;15% of manufacturing GDP</a:t>
            </a:r>
          </a:p>
          <a:p>
            <a:r>
              <a:rPr lang="en-US" sz="2400" dirty="0"/>
              <a:t>Extraordinary real output and productivity growth reflects statistical adjustment for rapid advances in product quality</a:t>
            </a:r>
          </a:p>
          <a:p>
            <a:pPr lvl="1"/>
            <a:r>
              <a:rPr lang="en-US" sz="2400" dirty="0"/>
              <a:t>In computer and electronic products—and by extension all manufacturing—robust growth resulted from </a:t>
            </a:r>
            <a:r>
              <a:rPr lang="en-US" sz="2400" u="sng" dirty="0"/>
              <a:t>product</a:t>
            </a:r>
            <a:r>
              <a:rPr lang="en-US" sz="2400" dirty="0"/>
              <a:t> not process improvements</a:t>
            </a:r>
          </a:p>
          <a:p>
            <a:r>
              <a:rPr lang="en-US" sz="2400" dirty="0"/>
              <a:t>Despite driving apparent robust domestic manufacturing output growth, locus of production shifting to Asia </a:t>
            </a:r>
            <a:r>
              <a:rPr lang="en-US" sz="1800" dirty="0"/>
              <a:t>(Houseman, Bartik, Sturgeon 2016)</a:t>
            </a:r>
          </a:p>
          <a:p>
            <a:r>
              <a:rPr lang="en-US" sz="2400" dirty="0"/>
              <a:t>Employment losses in computer related industries reflect shifting global locus of production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3084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A3464-AFF9-D24A-9E07-A9067421C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Research evidence on causes and effects of manufacturing’s employment collapse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ED0D5-BA8C-C57F-7908-1CCA1C68D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Pointed to large effects trade had on manufacturing employment from</a:t>
            </a:r>
          </a:p>
          <a:p>
            <a:pPr lvl="1"/>
            <a:r>
              <a:rPr lang="en-US" sz="2200" dirty="0"/>
              <a:t>High value of dollar </a:t>
            </a:r>
            <a:r>
              <a:rPr lang="en-US" sz="1800" dirty="0"/>
              <a:t>(Campbell 2017)</a:t>
            </a:r>
          </a:p>
          <a:p>
            <a:pPr lvl="1"/>
            <a:r>
              <a:rPr lang="en-US" sz="2200" dirty="0"/>
              <a:t>Surge in imports </a:t>
            </a:r>
            <a:r>
              <a:rPr lang="en-US" sz="1800" dirty="0"/>
              <a:t>(Autor, Dorn, Hanson 2013; Pierce and Schott 2016)</a:t>
            </a:r>
          </a:p>
          <a:p>
            <a:pPr lvl="1"/>
            <a:r>
              <a:rPr lang="en-US" sz="2200" dirty="0"/>
              <a:t>Multinational offshoring of production, lack of domestic investment </a:t>
            </a:r>
            <a:r>
              <a:rPr lang="en-US" sz="1800" dirty="0"/>
              <a:t>(e.g., Boehm et al. 2019 )</a:t>
            </a:r>
          </a:p>
          <a:p>
            <a:pPr lvl="1"/>
            <a:r>
              <a:rPr lang="en-US" sz="2200" dirty="0"/>
              <a:t>Trade causing large economic disruptions/spillovers in affected regions </a:t>
            </a:r>
            <a:r>
              <a:rPr lang="en-US" sz="1800" dirty="0"/>
              <a:t>(Acemoglu et al. 2016) </a:t>
            </a:r>
            <a:r>
              <a:rPr lang="en-US" sz="2200" dirty="0"/>
              <a:t>and lower innovation </a:t>
            </a:r>
            <a:r>
              <a:rPr lang="en-US" sz="1800" dirty="0"/>
              <a:t>(Autor et al. 2017, Pierce and Schott 2017)</a:t>
            </a:r>
          </a:p>
          <a:p>
            <a:r>
              <a:rPr lang="en-US" sz="2200" dirty="0"/>
              <a:t>Failed to find causal link between technology investments and employment declines </a:t>
            </a:r>
          </a:p>
          <a:p>
            <a:pPr lvl="1"/>
            <a:r>
              <a:rPr lang="en-US" sz="2200" b="0" dirty="0"/>
              <a:t>No evidence of a technology shock that could have caused sharp employment decline </a:t>
            </a:r>
          </a:p>
          <a:p>
            <a:pPr marL="651272" lvl="2" indent="0">
              <a:buNone/>
            </a:pPr>
            <a:r>
              <a:rPr lang="en-US" b="0" dirty="0"/>
              <a:t>Acemoglu et al. 2014; Autor, Dorn, Hanson 2015; Acemoglu &amp; Restrepo 2017; </a:t>
            </a:r>
            <a:r>
              <a:rPr lang="en-US" b="0" dirty="0" err="1"/>
              <a:t>Graetz</a:t>
            </a:r>
            <a:r>
              <a:rPr lang="en-US" b="0" dirty="0"/>
              <a:t> and Michaels 2018</a:t>
            </a:r>
          </a:p>
          <a:p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1127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1ED5B-4B80-F524-2886-BC8C60D21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New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C0D2B-E526-000B-EB97-80AFA111B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2016 election: Trump and Sanders argued that losses reflect failed trade policy</a:t>
            </a:r>
          </a:p>
          <a:p>
            <a:r>
              <a:rPr lang="en-US" sz="2200" dirty="0"/>
              <a:t>Emerging new consensus that acknowledges large role of trade played in manufacturing’s precipitous employment decline</a:t>
            </a:r>
          </a:p>
          <a:p>
            <a:r>
              <a:rPr lang="en-US" sz="2200" dirty="0"/>
              <a:t>No surprise that political swing toward protectionism</a:t>
            </a:r>
          </a:p>
          <a:p>
            <a:pPr lvl="1"/>
            <a:r>
              <a:rPr lang="en-US" sz="2200" dirty="0"/>
              <a:t>Manufacturing employment collapse in early </a:t>
            </a:r>
            <a:r>
              <a:rPr lang="en-US" sz="2200"/>
              <a:t>2000s was economically </a:t>
            </a:r>
            <a:r>
              <a:rPr lang="en-US" sz="2200" dirty="0"/>
              <a:t>and politically destabilizing</a:t>
            </a:r>
          </a:p>
          <a:p>
            <a:r>
              <a:rPr lang="en-US" sz="2200" dirty="0"/>
              <a:t>Supply chain disruptions during pandemic underscored US vulnerabilities to trade and reinforced protectionist sentiments</a:t>
            </a:r>
          </a:p>
          <a:p>
            <a:endParaRPr lang="en-US" sz="2200" dirty="0"/>
          </a:p>
          <a:p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65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339D9-3904-B22E-B4EA-1798111C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Policy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D9CAB-D5E9-F620-5113-407E160E1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Trade expansion generally beneficial on net for country—</a:t>
            </a:r>
            <a:r>
              <a:rPr lang="en-US" sz="2200" u="sng" dirty="0"/>
              <a:t>but not always</a:t>
            </a:r>
            <a:r>
              <a:rPr lang="en-US" sz="2200" dirty="0"/>
              <a:t>  </a:t>
            </a:r>
          </a:p>
          <a:p>
            <a:pPr lvl="1"/>
            <a:r>
              <a:rPr lang="en-US" sz="2200" dirty="0"/>
              <a:t>E.g., circumstances in which trade leads to significant loss of US comparative advantage in high-tech sectors (Baumol and </a:t>
            </a:r>
            <a:r>
              <a:rPr lang="en-US" sz="2200" dirty="0" err="1"/>
              <a:t>Gomory</a:t>
            </a:r>
            <a:r>
              <a:rPr lang="en-US" sz="2200" dirty="0"/>
              <a:t> 2000; Samuelson 2004)</a:t>
            </a:r>
          </a:p>
          <a:p>
            <a:pPr lvl="1"/>
            <a:r>
              <a:rPr lang="en-US" sz="2200" dirty="0"/>
              <a:t>Need to consider optimal policy when trading partners behaving as </a:t>
            </a:r>
            <a:r>
              <a:rPr lang="en-US" sz="2200" dirty="0" err="1"/>
              <a:t>mechantilists</a:t>
            </a:r>
            <a:endParaRPr lang="en-US" sz="2200" dirty="0"/>
          </a:p>
          <a:p>
            <a:r>
              <a:rPr lang="en-US" sz="2200" dirty="0"/>
              <a:t>U.S. needs a healthy manufacturing sector to sustain innovation and a healthy economy and for national security</a:t>
            </a:r>
          </a:p>
          <a:p>
            <a:pPr lvl="1"/>
            <a:r>
              <a:rPr lang="en-US" sz="2200" dirty="0"/>
              <a:t>Not a clear dichotomy between manufacturing and services: many services, including IT services, embedded in products</a:t>
            </a:r>
          </a:p>
          <a:p>
            <a:pPr lvl="1"/>
            <a:r>
              <a:rPr lang="en-US" sz="2200" dirty="0"/>
              <a:t>Manufacturing and R&amp;D often need to be co-located</a:t>
            </a:r>
          </a:p>
          <a:p>
            <a:pPr lvl="1"/>
            <a:r>
              <a:rPr lang="en-US" sz="2200" dirty="0"/>
              <a:t>Loss of manufacturing ecosystem is undermining ability of country to innovate—lesson of MIT initiative on Production in the Innovation Economy (2013)</a:t>
            </a:r>
          </a:p>
          <a:p>
            <a:endParaRPr lang="en-US" sz="2200" dirty="0"/>
          </a:p>
          <a:p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8675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0584F-4F8B-4E31-9B3C-B2DFD742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Links for further background and references…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263A2-04B9-44BE-B19E-736AFBAD3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hlinkClick r:id="rId2"/>
              </a:rPr>
              <a:t>Understanding the Decline of U.S. Manufacturing Employment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>
                <a:hlinkClick r:id="rId3"/>
              </a:rPr>
              <a:t>EconTalk</a:t>
            </a:r>
            <a:r>
              <a:rPr lang="en-US" sz="2400" dirty="0">
                <a:hlinkClick r:id="rId3"/>
              </a:rPr>
              <a:t> podcast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80884"/>
      </p:ext>
    </p:extLst>
  </p:cSld>
  <p:clrMapOvr>
    <a:masterClrMapping/>
  </p:clrMapOvr>
</p:sld>
</file>

<file path=ppt/theme/theme1.xml><?xml version="1.0" encoding="utf-8"?>
<a:theme xmlns:a="http://schemas.openxmlformats.org/drawingml/2006/main" name="DAutor-Profile-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DAutor-Profile-Master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Autor-Profile-Master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utor-Profile-Master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1b9c4e-59e0-4b35-bbb5-d7dfa4b643ce" xsi:nil="true"/>
    <lcf76f155ced4ddcb4097134ff3c332f xmlns="7e66cb10-3efc-4014-8772-dc2d1e570b3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21DB9C33990F48B6116CD670C85004" ma:contentTypeVersion="16" ma:contentTypeDescription="Create a new document." ma:contentTypeScope="" ma:versionID="a11dae640230b4346fd27a301864945e">
  <xsd:schema xmlns:xsd="http://www.w3.org/2001/XMLSchema" xmlns:xs="http://www.w3.org/2001/XMLSchema" xmlns:p="http://schemas.microsoft.com/office/2006/metadata/properties" xmlns:ns2="7e66cb10-3efc-4014-8772-dc2d1e570b36" xmlns:ns3="f91b9c4e-59e0-4b35-bbb5-d7dfa4b643ce" targetNamespace="http://schemas.microsoft.com/office/2006/metadata/properties" ma:root="true" ma:fieldsID="a334c759de3e143b13878f1de1a21592" ns2:_="" ns3:_="">
    <xsd:import namespace="7e66cb10-3efc-4014-8772-dc2d1e570b36"/>
    <xsd:import namespace="f91b9c4e-59e0-4b35-bbb5-d7dfa4b643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6cb10-3efc-4014-8772-dc2d1e570b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4434b03-6174-4165-b1bd-5632f68db4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1b9c4e-59e0-4b35-bbb5-d7dfa4b643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d053fc-b625-4636-9a16-b9c1ae0371ce}" ma:internalName="TaxCatchAll" ma:showField="CatchAllData" ma:web="f91b9c4e-59e0-4b35-bbb5-d7dfa4b643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EC9CD-3D61-4B40-B874-B50D624A6C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0FD162-A20F-4307-8155-553270DED1AE}">
  <ds:schemaRefs>
    <ds:schemaRef ds:uri="http://schemas.microsoft.com/office/2006/metadata/properties"/>
    <ds:schemaRef ds:uri="http://schemas.microsoft.com/office/infopath/2007/PartnerControls"/>
    <ds:schemaRef ds:uri="8cabeda3-c1b9-4940-b4ea-3b94077460c3"/>
  </ds:schemaRefs>
</ds:datastoreItem>
</file>

<file path=customXml/itemProps3.xml><?xml version="1.0" encoding="utf-8"?>
<ds:datastoreItem xmlns:ds="http://schemas.openxmlformats.org/officeDocument/2006/customXml" ds:itemID="{BB11F38A-908F-4BE6-944D-417C613787A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52926</TotalTime>
  <Words>731</Words>
  <Application>Microsoft Office PowerPoint</Application>
  <PresentationFormat>On-screen Show (4:3)</PresentationFormat>
  <Paragraphs>66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Garamond</vt:lpstr>
      <vt:lpstr>Times New Roman</vt:lpstr>
      <vt:lpstr>Verdana</vt:lpstr>
      <vt:lpstr>Wingdings</vt:lpstr>
      <vt:lpstr>DAutor-Profile-Master</vt:lpstr>
      <vt:lpstr>Erosion of the Free Trade Consensus in the United States</vt:lpstr>
      <vt:lpstr>Precipitous and unprecedented decline in U.S. manufacturing employment in 2000s</vt:lpstr>
      <vt:lpstr>Initial prevailing view of analysts, media, politicians</vt:lpstr>
      <vt:lpstr>But one industry—computer &amp; electronic products—driving apparent robust output and productivity growth</vt:lpstr>
      <vt:lpstr>What was happening in computer/semiconductor industries?</vt:lpstr>
      <vt:lpstr>Research evidence on causes and effects of manufacturing’s employment collapse</vt:lpstr>
      <vt:lpstr>New consensus</vt:lpstr>
      <vt:lpstr>Policy considerations</vt:lpstr>
      <vt:lpstr>Links for further background and references…</vt:lpstr>
    </vt:vector>
  </TitlesOfParts>
  <Company>W.E. Upjohn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Manufacturing Statistics</dc:title>
  <dc:creator>Susan N. Houseman</dc:creator>
  <cp:lastModifiedBy>Susan N Houseman</cp:lastModifiedBy>
  <cp:revision>2077</cp:revision>
  <cp:lastPrinted>2017-06-14T20:03:30Z</cp:lastPrinted>
  <dcterms:created xsi:type="dcterms:W3CDTF">2005-01-21T19:14:31Z</dcterms:created>
  <dcterms:modified xsi:type="dcterms:W3CDTF">2022-10-10T14:19:14Z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0x010100D425C8A48602EF4BAFADCD80BFE679BC</vt:lpwstr>
  </property>
</Properties>
</file>