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4" r:id="rId4"/>
    <p:sldId id="296" r:id="rId5"/>
    <p:sldId id="297" r:id="rId6"/>
    <p:sldId id="298" r:id="rId7"/>
    <p:sldId id="301" r:id="rId8"/>
    <p:sldId id="300" r:id="rId9"/>
    <p:sldId id="299" r:id="rId10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m Bartik" initials="TJ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1885" autoAdjust="0"/>
  </p:normalViewPr>
  <p:slideViewPr>
    <p:cSldViewPr>
      <p:cViewPr varScale="1">
        <p:scale>
          <a:sx n="93" d="100"/>
          <a:sy n="93" d="100"/>
        </p:scale>
        <p:origin x="-2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5138"/>
          </a:xfrm>
          <a:prstGeom prst="rect">
            <a:avLst/>
          </a:prstGeom>
        </p:spPr>
        <p:txBody>
          <a:bodyPr vert="horz" lIns="91844" tIns="45921" rIns="91844" bIns="4592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5138"/>
          </a:xfrm>
          <a:prstGeom prst="rect">
            <a:avLst/>
          </a:prstGeom>
        </p:spPr>
        <p:txBody>
          <a:bodyPr vert="horz" lIns="91844" tIns="45921" rIns="91844" bIns="45921" rtlCol="0"/>
          <a:lstStyle>
            <a:lvl1pPr algn="r">
              <a:defRPr sz="1200"/>
            </a:lvl1pPr>
          </a:lstStyle>
          <a:p>
            <a:fld id="{D23CED29-237B-4DB7-8D85-0462EBC1D0C4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6"/>
            <a:ext cx="2982119" cy="465138"/>
          </a:xfrm>
          <a:prstGeom prst="rect">
            <a:avLst/>
          </a:prstGeom>
        </p:spPr>
        <p:txBody>
          <a:bodyPr vert="horz" lIns="91844" tIns="45921" rIns="91844" bIns="4592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676"/>
            <a:ext cx="2982119" cy="465138"/>
          </a:xfrm>
          <a:prstGeom prst="rect">
            <a:avLst/>
          </a:prstGeom>
        </p:spPr>
        <p:txBody>
          <a:bodyPr vert="horz" lIns="91844" tIns="45921" rIns="91844" bIns="45921" rtlCol="0" anchor="b"/>
          <a:lstStyle>
            <a:lvl1pPr algn="r">
              <a:defRPr sz="1200"/>
            </a:lvl1pPr>
          </a:lstStyle>
          <a:p>
            <a:fld id="{1F0C424A-6031-4BA1-AED4-419CC33CD03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2119" cy="464820"/>
          </a:xfrm>
          <a:prstGeom prst="rect">
            <a:avLst/>
          </a:prstGeom>
        </p:spPr>
        <p:txBody>
          <a:bodyPr vert="horz" lIns="91844" tIns="45921" rIns="91844" bIns="4592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1"/>
            <a:ext cx="2982119" cy="464820"/>
          </a:xfrm>
          <a:prstGeom prst="rect">
            <a:avLst/>
          </a:prstGeom>
        </p:spPr>
        <p:txBody>
          <a:bodyPr vert="horz" lIns="91844" tIns="45921" rIns="91844" bIns="45921" rtlCol="0"/>
          <a:lstStyle>
            <a:lvl1pPr algn="r">
              <a:defRPr sz="1200"/>
            </a:lvl1pPr>
          </a:lstStyle>
          <a:p>
            <a:fld id="{2F52B516-57ED-4F18-AF32-B83CA3655AFA}" type="datetimeFigureOut">
              <a:rPr lang="en-US" smtClean="0"/>
              <a:pPr/>
              <a:t>10/8/2013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6013" y="695325"/>
            <a:ext cx="4651375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44" tIns="45921" rIns="91844" bIns="4592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1"/>
            <a:ext cx="5505450" cy="4183380"/>
          </a:xfrm>
          <a:prstGeom prst="rect">
            <a:avLst/>
          </a:prstGeom>
        </p:spPr>
        <p:txBody>
          <a:bodyPr vert="horz" lIns="91844" tIns="45921" rIns="91844" bIns="459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82119" cy="464820"/>
          </a:xfrm>
          <a:prstGeom prst="rect">
            <a:avLst/>
          </a:prstGeom>
        </p:spPr>
        <p:txBody>
          <a:bodyPr vert="horz" lIns="91844" tIns="45921" rIns="91844" bIns="4592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8"/>
            <a:ext cx="2982119" cy="464820"/>
          </a:xfrm>
          <a:prstGeom prst="rect">
            <a:avLst/>
          </a:prstGeom>
        </p:spPr>
        <p:txBody>
          <a:bodyPr vert="horz" lIns="91844" tIns="45921" rIns="91844" bIns="45921" rtlCol="0" anchor="b"/>
          <a:lstStyle>
            <a:lvl1pPr algn="r">
              <a:defRPr sz="1200"/>
            </a:lvl1pPr>
          </a:lstStyle>
          <a:p>
            <a:fld id="{076C77C0-B29C-4737-85F5-63E6A9FAA7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77C0-B29C-4737-85F5-63E6A9FAA75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Where?:</a:t>
            </a:r>
            <a:r>
              <a:rPr lang="en-US" baseline="0" dirty="0" smtClean="0"/>
              <a:t> same metro area, elsewhere in state, outside state; from other public districts or from </a:t>
            </a:r>
            <a:r>
              <a:rPr lang="en-US" baseline="0" dirty="0" err="1" smtClean="0"/>
              <a:t>privavtes</a:t>
            </a:r>
            <a:r>
              <a:rPr lang="en-US" baseline="0" dirty="0" smtClean="0"/>
              <a:t>/charters</a:t>
            </a:r>
          </a:p>
          <a:p>
            <a:r>
              <a:rPr lang="en-US" baseline="0" dirty="0" smtClean="0"/>
              <a:t>Characteristics?: SES, academic aptitude</a:t>
            </a:r>
          </a:p>
          <a:p>
            <a:r>
              <a:rPr lang="en-US" baseline="0" dirty="0" smtClean="0"/>
              <a:t>School?: new students pick schools that look better on paper or in better neighborhoods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77C0-B29C-4737-85F5-63E6A9FAA75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77C0-B29C-4737-85F5-63E6A9FAA75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Importance of administrative data for any detailed longitudinal analysis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77C0-B29C-4737-85F5-63E6A9FAA75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Importance of administrative data for any detailed longitudinal analysis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77C0-B29C-4737-85F5-63E6A9FAA75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Importance of administrative data for any detailed longitudinal analysis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77C0-B29C-4737-85F5-63E6A9FAA75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Elementary</a:t>
            </a:r>
            <a:r>
              <a:rPr lang="en-US" baseline="0" dirty="0" smtClean="0"/>
              <a:t> schools in KPS; distribution of new students. Schools in blue look better on paper, schools in red look worse.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77C0-B29C-4737-85F5-63E6A9FAA75F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School sorting: more inequality across schools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C77C0-B29C-4737-85F5-63E6A9FAA75F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6232D7E-F5EB-4BA9-9B8C-3120B79F8132}" type="datetime4">
              <a:rPr lang="en-US" smtClean="0"/>
              <a:pPr/>
              <a:t>October 8, 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B888D5-C35B-4B26-B00C-0C42EB8125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F03BE8F-03BA-4829-AF9D-73F8B955F9EB}" type="datetime4">
              <a:rPr lang="en-US" smtClean="0"/>
              <a:pPr/>
              <a:t>October 8, 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B888D5-C35B-4B26-B00C-0C42EB8125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14CA6-9F98-486A-98D0-25CD60F66A2B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26D6B-A468-40E6-8C83-DE7911F2EAF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6EC7D-F4EB-4F4F-9B6E-6AD97EF9C8B8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A504-0EC0-4765-B718-4711CFEF59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F2B9A-872F-4587-9F87-44170E5998E2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156CA-58BA-47B9-A928-BA11240C98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CE0DD-05AC-4731-9348-EC6705D5F940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B9B14-36F7-467F-8CCB-02C9C4A11C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3993C-E6DB-4A33-AE76-B59D79FC9EE4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486E7-12D5-41CA-A91C-53702E9C53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7BF2B-0AEA-4E73-B085-4A720058AC6B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2914-34CA-41FC-A5EC-D5C271856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27497-0374-49DB-BE22-51A99ADAFF63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26E9-C486-4B92-832C-D000F507F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4C121-AAD7-4F6D-B954-A12860EA474B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E4FE9-E762-496B-970B-C235A81FF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/>
            </a:lvl1pPr>
            <a:lvl2pPr>
              <a:spcBef>
                <a:spcPts val="600"/>
              </a:spcBef>
              <a:spcAft>
                <a:spcPts val="600"/>
              </a:spcAft>
              <a:defRPr sz="2400"/>
            </a:lvl2pPr>
            <a:lvl3pPr>
              <a:spcBef>
                <a:spcPts val="600"/>
              </a:spcBef>
              <a:spcAft>
                <a:spcPts val="600"/>
              </a:spcAft>
              <a:defRPr sz="2000"/>
            </a:lvl3pPr>
            <a:lvl4pPr>
              <a:spcBef>
                <a:spcPts val="600"/>
              </a:spcBef>
              <a:spcAft>
                <a:spcPts val="600"/>
              </a:spcAft>
              <a:defRPr sz="1800"/>
            </a:lvl4pPr>
            <a:lvl5pPr>
              <a:spcBef>
                <a:spcPts val="600"/>
              </a:spcBef>
              <a:spcAft>
                <a:spcPts val="600"/>
              </a:spcAft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F7606-A2E2-46F8-B672-4728411EEB10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43CC9-2D66-4D55-973C-A697287C16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1097-0E7D-46F2-8F19-2B873F588E12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43B7A-23FF-4058-87ED-B34EB290C4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CBAA8-075F-4474-BAB2-6AC8E36E104E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38CCF-B888-4EE5-B454-F99FD96A1E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294AE86-7A5B-46A5-89CE-9A98AD4DE389}" type="datetime4">
              <a:rPr lang="en-US" smtClean="0"/>
              <a:pPr/>
              <a:t>October 8, 2013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B888D5-C35B-4B26-B00C-0C42EB8125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C1D39CC-AE0C-4559-B351-1A55E04BED47}" type="datetime4">
              <a:rPr lang="en-US" smtClean="0"/>
              <a:pPr/>
              <a:t>October 8, 2013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B888D5-C35B-4B26-B00C-0C42EB8125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A61276DC-1A19-487D-86AD-A5666B82F18C}" type="datetime4">
              <a:rPr lang="en-US" smtClean="0"/>
              <a:pPr/>
              <a:t>October 8, 2013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B888D5-C35B-4B26-B00C-0C42EB8125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E895901-55FC-4305-B39E-4A9C21F0C2E3}" type="datetime4">
              <a:rPr lang="en-US" smtClean="0"/>
              <a:pPr/>
              <a:t>October 8, 2013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B888D5-C35B-4B26-B00C-0C42EB8125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04517F7-5D84-48CA-82AE-82FD64FC96DA}" type="datetime4">
              <a:rPr lang="en-US" smtClean="0"/>
              <a:pPr/>
              <a:t>October 8, 2013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B888D5-C35B-4B26-B00C-0C42EB8125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6657DC5-5BF0-4B63-962C-2E419A9E3A32}" type="datetime4">
              <a:rPr lang="en-US" smtClean="0"/>
              <a:pPr/>
              <a:t>October 8, 2013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B888D5-C35B-4B26-B00C-0C42EB8125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4ABB0BA-1121-4464-8F84-0E2AD4D81656}" type="datetime4">
              <a:rPr lang="en-US" smtClean="0"/>
              <a:pPr/>
              <a:t>October 8, 2013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BB888D5-C35B-4B26-B00C-0C42EB8125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635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3320" name="Picture 8" descr="Institute%20color%20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96050"/>
            <a:ext cx="22098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63500">
            <a:solidFill>
              <a:srgbClr val="00206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3322" name="Picture 8" descr="Institute%20color%20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496050"/>
            <a:ext cx="22098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0B0E7EE3-FD11-4791-9536-476D542ABEDE}" type="datetimeFigureOut">
              <a:rPr lang="en-US"/>
              <a:pPr>
                <a:defRPr/>
              </a:pPr>
              <a:t>10/8/2013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29B5841-C9D8-4165-9012-50C058D0CC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524000"/>
            <a:ext cx="8229600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upjohn.org/up_workingpapers/20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"/>
            <a:ext cx="8229600" cy="1470025"/>
          </a:xfrm>
        </p:spPr>
        <p:txBody>
          <a:bodyPr>
            <a:noAutofit/>
          </a:bodyPr>
          <a:lstStyle/>
          <a:p>
            <a:r>
              <a:rPr lang="en-US" sz="3200" dirty="0" smtClean="0"/>
              <a:t>A Second Look at Enrollment Changes</a:t>
            </a:r>
            <a:br>
              <a:rPr lang="en-US" sz="3200" dirty="0" smtClean="0"/>
            </a:br>
            <a:r>
              <a:rPr lang="en-US" sz="3200" dirty="0" smtClean="0"/>
              <a:t>After the Kalamazoo Promise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924800" cy="33528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Brad Hershbein</a:t>
            </a:r>
            <a:endParaRPr lang="en-US" sz="2400" b="1" dirty="0" smtClean="0"/>
          </a:p>
          <a:p>
            <a:r>
              <a:rPr lang="en-US" sz="1800" b="1" dirty="0" smtClean="0"/>
              <a:t>W.E. Upjohn Institute for Employment Research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October 11, 2013</a:t>
            </a:r>
          </a:p>
          <a:p>
            <a:endParaRPr lang="en-US" sz="1800" b="1" dirty="0" smtClean="0"/>
          </a:p>
          <a:p>
            <a:r>
              <a:rPr lang="en-US" sz="1800" b="1" dirty="0" smtClean="0"/>
              <a:t>Presentation at Lumina Foundation, Indianapolis, IN</a:t>
            </a:r>
          </a:p>
          <a:p>
            <a:r>
              <a:rPr lang="en-US" sz="1800" b="1" dirty="0" smtClean="0"/>
              <a:t>Presentation briefly summarizes full paper, available at </a:t>
            </a:r>
          </a:p>
          <a:p>
            <a:r>
              <a:rPr lang="en-US" sz="1800" dirty="0" smtClean="0">
                <a:hlinkClick r:id="rId3"/>
              </a:rPr>
              <a:t>http://research.upjohn.org/up_workingpapers/200/</a:t>
            </a:r>
            <a:endParaRPr lang="en-US" sz="1800" dirty="0" smtClean="0"/>
          </a:p>
        </p:txBody>
      </p:sp>
      <p:pic>
        <p:nvPicPr>
          <p:cNvPr id="6" name="Picture 8" descr="red bann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35675"/>
            <a:ext cx="9144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Research Questions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90599"/>
            <a:ext cx="8229600" cy="365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371600"/>
            <a:ext cx="8382000" cy="228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As more localities consider Promise-type programs, </a:t>
            </a:r>
            <a:r>
              <a:rPr lang="en-US" sz="2400" dirty="0" smtClean="0"/>
              <a:t>important questions </a:t>
            </a:r>
            <a:r>
              <a:rPr lang="en-US" sz="2400" dirty="0" smtClean="0"/>
              <a:t>remain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Where do new students come from? Where would leavers have gone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What are the characteristics of new students? Leavers</a:t>
            </a:r>
            <a:r>
              <a:rPr lang="en-US" sz="2000" dirty="0" smtClean="0"/>
              <a:t>?</a:t>
            </a:r>
          </a:p>
          <a:p>
            <a:pPr lvl="1"/>
            <a:r>
              <a:rPr lang="en-US" sz="2000" dirty="0" smtClean="0"/>
              <a:t>How does school-sorting behavior change?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400" dirty="0" smtClean="0"/>
              <a:t>Strength </a:t>
            </a:r>
            <a:r>
              <a:rPr lang="en-US" sz="2400" dirty="0" smtClean="0"/>
              <a:t>of Promise-type program as </a:t>
            </a:r>
            <a:r>
              <a:rPr lang="en-US" sz="2400" dirty="0" smtClean="0"/>
              <a:t>economic development tool </a:t>
            </a:r>
            <a:r>
              <a:rPr lang="en-US" sz="2400" dirty="0" smtClean="0"/>
              <a:t>rests </a:t>
            </a:r>
            <a:r>
              <a:rPr lang="en-US" sz="2400" dirty="0" smtClean="0"/>
              <a:t>on understanding </a:t>
            </a:r>
            <a:r>
              <a:rPr lang="en-US" sz="2400" dirty="0" smtClean="0"/>
              <a:t>these </a:t>
            </a:r>
            <a:r>
              <a:rPr lang="en-US" sz="2400" dirty="0" smtClean="0"/>
              <a:t>relationships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Main Results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90599"/>
            <a:ext cx="8229600" cy="365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371600"/>
            <a:ext cx="8382000" cy="228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500"/>
              </a:spcAft>
              <a:buFont typeface="+mj-lt"/>
              <a:buAutoNum type="arabicParenR"/>
            </a:pPr>
            <a:r>
              <a:rPr lang="en-US" sz="2000" dirty="0" smtClean="0"/>
              <a:t>More than 1/2 </a:t>
            </a:r>
            <a:r>
              <a:rPr lang="en-US" sz="2000" dirty="0" smtClean="0"/>
              <a:t>of the 2006 </a:t>
            </a:r>
            <a:r>
              <a:rPr lang="en-US" sz="2000" dirty="0" smtClean="0"/>
              <a:t>influx </a:t>
            </a:r>
            <a:r>
              <a:rPr lang="en-US" sz="2000" dirty="0" smtClean="0"/>
              <a:t>came from other MI districts</a:t>
            </a:r>
            <a:r>
              <a:rPr lang="en-US" sz="2000" dirty="0" smtClean="0"/>
              <a:t>, 1/4 </a:t>
            </a:r>
            <a:r>
              <a:rPr lang="en-US" sz="2000" dirty="0" smtClean="0"/>
              <a:t>came from outside the state, and the rest were </a:t>
            </a:r>
            <a:r>
              <a:rPr lang="en-US" sz="2000" dirty="0" smtClean="0"/>
              <a:t>split between </a:t>
            </a:r>
            <a:r>
              <a:rPr lang="en-US" sz="2000" dirty="0" smtClean="0"/>
              <a:t>charters and </a:t>
            </a:r>
            <a:r>
              <a:rPr lang="en-US" sz="2000" dirty="0" smtClean="0"/>
              <a:t>privates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arenR"/>
            </a:pPr>
            <a:r>
              <a:rPr lang="en-US" sz="2000" dirty="0" smtClean="0"/>
              <a:t>Of those from other MI districts, </a:t>
            </a:r>
            <a:r>
              <a:rPr lang="en-US" sz="2000" dirty="0" smtClean="0"/>
              <a:t>90 percent </a:t>
            </a:r>
            <a:r>
              <a:rPr lang="en-US" sz="2000" dirty="0" smtClean="0"/>
              <a:t>came from </a:t>
            </a:r>
            <a:r>
              <a:rPr lang="en-US" sz="2000" dirty="0" smtClean="0"/>
              <a:t>elsewhere within Kalamazoo County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arenR"/>
            </a:pPr>
            <a:r>
              <a:rPr lang="en-US" sz="2000" dirty="0" smtClean="0"/>
              <a:t>80 percent </a:t>
            </a:r>
            <a:r>
              <a:rPr lang="en-US" sz="2000" dirty="0" smtClean="0"/>
              <a:t>of the </a:t>
            </a:r>
            <a:r>
              <a:rPr lang="en-US" sz="2000" i="1" dirty="0" smtClean="0"/>
              <a:t>immediate</a:t>
            </a:r>
            <a:r>
              <a:rPr lang="en-US" sz="2000" dirty="0" smtClean="0"/>
              <a:t> drop in exits is from </a:t>
            </a:r>
            <a:r>
              <a:rPr lang="en-US" sz="2000" dirty="0" smtClean="0"/>
              <a:t>K County, but </a:t>
            </a:r>
            <a:r>
              <a:rPr lang="en-US" sz="2000" dirty="0" smtClean="0"/>
              <a:t>this share falls to 50 percent over </a:t>
            </a:r>
            <a:r>
              <a:rPr lang="en-US" sz="2000" dirty="0" smtClean="0"/>
              <a:t>time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arenR"/>
            </a:pPr>
            <a:r>
              <a:rPr lang="en-US" sz="2000" dirty="0" smtClean="0"/>
              <a:t>New students in 2006 were less poor and had higher </a:t>
            </a:r>
            <a:r>
              <a:rPr lang="en-US" sz="2000" dirty="0" smtClean="0"/>
              <a:t>test scores than previously</a:t>
            </a:r>
            <a:r>
              <a:rPr lang="en-US" sz="2000" dirty="0" smtClean="0"/>
              <a:t>; this continues in 2007 but not </a:t>
            </a:r>
            <a:r>
              <a:rPr lang="en-US" sz="2000" dirty="0" smtClean="0"/>
              <a:t>afterward</a:t>
            </a:r>
          </a:p>
          <a:p>
            <a:pPr marL="457200" indent="-457200">
              <a:spcAft>
                <a:spcPts val="1500"/>
              </a:spcAft>
              <a:buFont typeface="+mj-lt"/>
              <a:buAutoNum type="arabicParenR"/>
            </a:pPr>
            <a:r>
              <a:rPr lang="en-US" sz="2000" dirty="0" smtClean="0"/>
              <a:t>No evidence that new students in 2006 chose </a:t>
            </a:r>
            <a:r>
              <a:rPr lang="en-US" sz="2000" dirty="0" smtClean="0"/>
              <a:t>“good” </a:t>
            </a:r>
            <a:r>
              <a:rPr lang="en-US" sz="2000" dirty="0" smtClean="0"/>
              <a:t>schools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Data and Strategy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90599"/>
            <a:ext cx="8229600" cy="365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371600"/>
            <a:ext cx="8382000" cy="228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Primary Source: KPS student-level </a:t>
            </a:r>
            <a:r>
              <a:rPr lang="en-US" sz="2400" dirty="0" smtClean="0"/>
              <a:t>records</a:t>
            </a:r>
          </a:p>
          <a:p>
            <a:pPr lvl="1"/>
            <a:r>
              <a:rPr lang="en-US" sz="2000" dirty="0" smtClean="0"/>
              <a:t>Longitudinal</a:t>
            </a:r>
            <a:r>
              <a:rPr lang="en-US" sz="2000" dirty="0" smtClean="0"/>
              <a:t>, match students across years 1997 through 2010</a:t>
            </a:r>
          </a:p>
          <a:p>
            <a:pPr lvl="1"/>
            <a:r>
              <a:rPr lang="en-US" sz="2000" dirty="0" smtClean="0"/>
              <a:t>Has school-level enrollment dates, entry/exit codes, </a:t>
            </a:r>
            <a:r>
              <a:rPr lang="en-US" sz="2000" dirty="0" smtClean="0"/>
              <a:t>demographics, and test scores</a:t>
            </a:r>
          </a:p>
          <a:p>
            <a:pPr>
              <a:lnSpc>
                <a:spcPct val="110000"/>
              </a:lnSpc>
              <a:spcBef>
                <a:spcPts val="1500"/>
              </a:spcBef>
            </a:pPr>
            <a:r>
              <a:rPr lang="en-US" sz="2400" dirty="0" smtClean="0"/>
              <a:t>Secondary source: </a:t>
            </a:r>
            <a:r>
              <a:rPr lang="en-US" sz="2400" dirty="0" smtClean="0"/>
              <a:t>published enrollment</a:t>
            </a:r>
          </a:p>
          <a:p>
            <a:pPr lvl="1"/>
            <a:r>
              <a:rPr lang="en-US" sz="2000" dirty="0" smtClean="0"/>
              <a:t>Annual, grade-level headcount data for each </a:t>
            </a:r>
            <a:r>
              <a:rPr lang="en-US" sz="2000" dirty="0" smtClean="0"/>
              <a:t>district, private, charter school</a:t>
            </a:r>
          </a:p>
          <a:p>
            <a:pPr>
              <a:spcBef>
                <a:spcPts val="1500"/>
              </a:spcBef>
            </a:pPr>
            <a:r>
              <a:rPr lang="en-US" sz="2400" dirty="0" smtClean="0"/>
              <a:t>Identification (causality) at aggregate level is hard</a:t>
            </a:r>
          </a:p>
          <a:p>
            <a:pPr lvl="1"/>
            <a:r>
              <a:rPr lang="en-US" sz="2000" dirty="0" smtClean="0"/>
              <a:t>Interrupted time-series design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Inflows and Outflows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90599"/>
            <a:ext cx="8229600" cy="365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371600"/>
            <a:ext cx="8382000" cy="228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143000"/>
          <a:ext cx="3048000" cy="5198110"/>
        </p:xfrm>
        <a:graphic>
          <a:graphicData uri="http://schemas.openxmlformats.org/drawingml/2006/table">
            <a:tbl>
              <a:tblPr/>
              <a:tblGrid>
                <a:gridCol w="2068029"/>
                <a:gridCol w="979971"/>
              </a:tblGrid>
              <a:tr h="297815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latin typeface="Times New Roman"/>
                          <a:ea typeface="Calibri"/>
                          <a:cs typeface="Times New Roman"/>
                        </a:rPr>
                        <a:t>Difference: 2006 less 2003-2005 </a:t>
                      </a:r>
                      <a:r>
                        <a:rPr lang="en-US" sz="1400" u="sng" dirty="0" err="1" smtClean="0">
                          <a:latin typeface="Times New Roman"/>
                          <a:ea typeface="Calibri"/>
                          <a:cs typeface="Times New Roman"/>
                        </a:rPr>
                        <a:t>avg</a:t>
                      </a:r>
                      <a:endParaRPr lang="en-US" sz="14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Other MI district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303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Outside of MI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122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Private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37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    Charter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First school entry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    Other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482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14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8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latin typeface="Times New Roman"/>
                          <a:ea typeface="Calibri"/>
                          <a:cs typeface="Times New Roman"/>
                        </a:rPr>
                        <a:t>% share of difference</a:t>
                      </a:r>
                      <a:endParaRPr lang="en-US" sz="14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Other MI district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63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Outside of MI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    Private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    Charter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    First school entry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    Other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latin typeface="Times New Roman"/>
                          <a:ea typeface="Calibri"/>
                          <a:cs typeface="Times New Roman"/>
                        </a:rPr>
                        <a:t>–</a:t>
                      </a: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876800" y="1142996"/>
          <a:ext cx="3657600" cy="5205666"/>
        </p:xfrm>
        <a:graphic>
          <a:graphicData uri="http://schemas.openxmlformats.org/drawingml/2006/table">
            <a:tbl>
              <a:tblPr/>
              <a:tblGrid>
                <a:gridCol w="2481635"/>
                <a:gridCol w="1175965"/>
              </a:tblGrid>
              <a:tr h="298545">
                <a:tc gridSpan="2"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 smtClean="0">
                          <a:latin typeface="Times New Roman"/>
                          <a:ea typeface="Calibri"/>
                          <a:cs typeface="Times New Roman"/>
                        </a:rPr>
                        <a:t>Difference: Post</a:t>
                      </a:r>
                      <a:r>
                        <a:rPr lang="en-US" sz="1400" u="sng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u="sng" dirty="0" smtClean="0">
                          <a:latin typeface="Times New Roman"/>
                          <a:ea typeface="Calibri"/>
                          <a:cs typeface="Times New Roman"/>
                        </a:rPr>
                        <a:t>2005 less 2002-2004 </a:t>
                      </a:r>
                      <a:r>
                        <a:rPr lang="en-US" sz="1400" u="sng" dirty="0" err="1" smtClean="0">
                          <a:latin typeface="Times New Roman"/>
                          <a:ea typeface="Calibri"/>
                          <a:cs typeface="Times New Roman"/>
                        </a:rPr>
                        <a:t>avg</a:t>
                      </a:r>
                      <a:endParaRPr lang="en-US" sz="14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Other MI district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111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Outside of MI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</a:t>
                      </a: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35</a:t>
                      </a:r>
                      <a:endParaRPr lang="en-US" sz="1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Private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en-US" sz="1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Charter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</a:t>
                      </a: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endParaRPr lang="en-US" sz="1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     Dropout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en-US" sz="1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Graduated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</a:t>
                      </a:r>
                      <a:endParaRPr lang="en-US" sz="1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End-of-year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–265</a:t>
                      </a:r>
                      <a:endParaRPr lang="en-US" sz="1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Other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28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</a:t>
                      </a:r>
                      <a:r>
                        <a:rPr lang="en-US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434</a:t>
                      </a:r>
                      <a:endParaRPr lang="en-US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459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864" marR="4786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854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latin typeface="Times New Roman"/>
                          <a:ea typeface="Calibri"/>
                          <a:cs typeface="Times New Roman"/>
                        </a:rPr>
                        <a:t>% </a:t>
                      </a:r>
                      <a:r>
                        <a:rPr lang="en-US" sz="1400" u="sng" dirty="0" smtClean="0">
                          <a:latin typeface="Times New Roman"/>
                          <a:ea typeface="Calibri"/>
                          <a:cs typeface="Times New Roman"/>
                        </a:rPr>
                        <a:t>-point change in exit rate</a:t>
                      </a:r>
                      <a:endParaRPr lang="en-US" sz="1400" u="sng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Other MI district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</a:t>
                      </a:r>
                      <a:r>
                        <a:rPr lang="en-US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1.3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Outside of MI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–0.4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Private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Charter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–0.2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Dropout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–0.0</a:t>
                      </a:r>
                      <a:endParaRPr lang="en-US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Graduated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/>
                          <a:ea typeface="Calibri"/>
                          <a:cs typeface="Times New Roman"/>
                        </a:rPr>
                        <a:t>0.1</a:t>
                      </a:r>
                      <a:endParaRPr lang="en-US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End-of-year</a:t>
                      </a:r>
                      <a:endParaRPr lang="en-US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–3.1</a:t>
                      </a:r>
                      <a:endParaRPr lang="en-US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Other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–0.3</a:t>
                      </a:r>
                      <a:endParaRPr lang="en-US" sz="1400" b="1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–5.2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64" marR="4786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Student Characteristics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90599"/>
            <a:ext cx="8229600" cy="365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371600"/>
            <a:ext cx="8382000" cy="228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" name="Picture 6" descr="lunch.pn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" y="1371600"/>
            <a:ext cx="4206240" cy="4800600"/>
          </a:xfrm>
          <a:prstGeom prst="rect">
            <a:avLst/>
          </a:prstGeom>
        </p:spPr>
      </p:pic>
      <p:pic>
        <p:nvPicPr>
          <p:cNvPr id="8" name="Picture 7" descr="math.png"/>
          <p:cNvPicPr>
            <a:picLocks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63440" y="1371600"/>
            <a:ext cx="420624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School Sorting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90599"/>
            <a:ext cx="8229600" cy="365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371600"/>
            <a:ext cx="8382000" cy="228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219203"/>
          <a:ext cx="8229598" cy="5029196"/>
        </p:xfrm>
        <a:graphic>
          <a:graphicData uri="http://schemas.openxmlformats.org/drawingml/2006/table">
            <a:tbl>
              <a:tblPr/>
              <a:tblGrid>
                <a:gridCol w="1716043"/>
                <a:gridCol w="1302395"/>
                <a:gridCol w="1302395"/>
                <a:gridCol w="1303185"/>
                <a:gridCol w="1302395"/>
                <a:gridCol w="1303185"/>
              </a:tblGrid>
              <a:tr h="242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A: Elementary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Lunch</a:t>
                      </a:r>
                      <a:r>
                        <a:rPr lang="en-US" sz="1400" b="1" baseline="30000" dirty="0">
                          <a:latin typeface="Times New Roman"/>
                          <a:ea typeface="Calibri"/>
                          <a:cs typeface="Times New Roman"/>
                        </a:rPr>
                        <a:t>2003-2005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MEAP</a:t>
                      </a:r>
                      <a:r>
                        <a:rPr lang="en-US" sz="1400" b="1" baseline="30000">
                          <a:latin typeface="Times New Roman"/>
                          <a:ea typeface="Calibri"/>
                          <a:cs typeface="Times New Roman"/>
                        </a:rPr>
                        <a:t>2003-2005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P</a:t>
                      </a:r>
                      <a:r>
                        <a:rPr lang="en-US" sz="1400" b="1" baseline="30000" dirty="0">
                          <a:latin typeface="Times New Roman"/>
                          <a:ea typeface="Calibri"/>
                          <a:cs typeface="Times New Roman"/>
                        </a:rPr>
                        <a:t>2003-2005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dP</a:t>
                      </a:r>
                      <a:r>
                        <a:rPr lang="en-US" sz="1400" b="1" baseline="30000" dirty="0">
                          <a:latin typeface="Times New Roman"/>
                          <a:ea typeface="Calibri"/>
                          <a:cs typeface="Times New Roman"/>
                        </a:rPr>
                        <a:t>2006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Calibri"/>
                          <a:cs typeface="Times New Roman"/>
                        </a:rPr>
                        <a:t>dP</a:t>
                      </a:r>
                      <a:r>
                        <a:rPr lang="en-US" sz="1400" b="1" baseline="30000">
                          <a:latin typeface="Times New Roman"/>
                          <a:ea typeface="Calibri"/>
                          <a:cs typeface="Times New Roman"/>
                        </a:rPr>
                        <a:t>2007-2008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     Arcadia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0.649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–0.077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0.040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0.0024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Edison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0.927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–0.515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0.063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–0.0074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0.0106*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Greenwood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0.663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–0.406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0.029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–0.0058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Indian Prairie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0.286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0.478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0.050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–0.0025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–0.0013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King-Westwood</a:t>
                      </a:r>
                      <a:endParaRPr lang="en-US" sz="140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0.420</a:t>
                      </a:r>
                      <a:endParaRPr lang="en-US" sz="140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–0.118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0.069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0.0028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0.0129**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Lincoln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0.801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–0.696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0.073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0.0249**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0.0053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Milwood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0.702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–0.561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0.084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0.0084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0.0110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Northeastern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0.823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–0.775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0.065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–0.0032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–0.0036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Northglade</a:t>
                      </a: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0.759</a:t>
                      </a: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–1.288</a:t>
                      </a:r>
                      <a:endParaRPr lang="en-US" sz="140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0.056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–0.0062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–0.0295**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Parkwood-Upjohn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0.541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–0.540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0.068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0.0084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0.0130**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Prairie Ridge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0.566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–0.046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0.062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0.0009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0.0167**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Spring Valley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0.713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–0.788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0.052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–0.0005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–0.0139**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Washington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0.884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–0.357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0.061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0.0007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0.0090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Winchell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0.362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0.178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0.062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–0.0102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2">
                              <a:lumMod val="75000"/>
                              <a:lumOff val="25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–0.0017</a:t>
                      </a:r>
                      <a:endParaRPr lang="en-US" sz="1400" dirty="0">
                        <a:solidFill>
                          <a:schemeClr val="accent2">
                            <a:lumMod val="75000"/>
                            <a:lumOff val="2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Woods Lake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0.812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–1.013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0.106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–0.0094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–0.0360**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918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Woodward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0.709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–0.380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0.063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Times New Roman"/>
                          <a:ea typeface="Calibri"/>
                          <a:cs typeface="Times New Roman"/>
                        </a:rPr>
                        <a:t>–0.0010</a:t>
                      </a:r>
                      <a:endParaRPr lang="en-U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Calibri"/>
                          <a:cs typeface="Times New Roman"/>
                        </a:rPr>
                        <a:t>0.0050</a:t>
                      </a:r>
                      <a:endParaRPr lang="en-U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874" marR="47874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990599"/>
            <a:ext cx="8229600" cy="3657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1371600"/>
            <a:ext cx="8382000" cy="22860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Good news: Promise can attract (and keep) students and </a:t>
            </a:r>
            <a:r>
              <a:rPr lang="en-US" sz="2400" dirty="0" smtClean="0"/>
              <a:t>families from </a:t>
            </a:r>
            <a:r>
              <a:rPr lang="en-US" sz="2400" dirty="0" smtClean="0"/>
              <a:t>outside area</a:t>
            </a:r>
          </a:p>
          <a:p>
            <a:pPr lvl="1"/>
            <a:r>
              <a:rPr lang="en-US" sz="2000" dirty="0" smtClean="0"/>
              <a:t>Larger economic impact: new home, new job, etc.</a:t>
            </a:r>
          </a:p>
          <a:p>
            <a:pPr>
              <a:spcBef>
                <a:spcPts val="1500"/>
              </a:spcBef>
            </a:pPr>
            <a:r>
              <a:rPr lang="en-US" sz="2400" dirty="0" smtClean="0"/>
              <a:t>Less good news: Can also poach students from </a:t>
            </a:r>
            <a:r>
              <a:rPr lang="en-US" sz="2400" dirty="0" smtClean="0"/>
              <a:t>troubled neighboring </a:t>
            </a:r>
            <a:r>
              <a:rPr lang="en-US" sz="2400" dirty="0" smtClean="0"/>
              <a:t>districts</a:t>
            </a:r>
          </a:p>
          <a:p>
            <a:pPr>
              <a:spcBef>
                <a:spcPts val="1500"/>
              </a:spcBef>
            </a:pPr>
            <a:r>
              <a:rPr lang="en-US" sz="2400" dirty="0" smtClean="0"/>
              <a:t>Cautionary </a:t>
            </a:r>
            <a:r>
              <a:rPr lang="en-US" sz="2400" dirty="0" smtClean="0"/>
              <a:t>good news: Selection is modestly positive</a:t>
            </a:r>
          </a:p>
          <a:p>
            <a:pPr lvl="1"/>
            <a:r>
              <a:rPr lang="en-US" sz="2000" dirty="0" smtClean="0"/>
              <a:t>But not enough to change distribution </a:t>
            </a:r>
            <a:r>
              <a:rPr lang="en-US" sz="2000" dirty="0" smtClean="0"/>
              <a:t>district-wide</a:t>
            </a:r>
            <a:endParaRPr lang="en-US" sz="2000" dirty="0" smtClean="0"/>
          </a:p>
          <a:p>
            <a:pPr>
              <a:spcBef>
                <a:spcPts val="1500"/>
              </a:spcBef>
            </a:pPr>
            <a:r>
              <a:rPr lang="en-US" sz="2400" dirty="0" smtClean="0"/>
              <a:t>Cautionary less good news: increased school-sorting over time</a:t>
            </a:r>
          </a:p>
          <a:p>
            <a:pPr lvl="1"/>
            <a:r>
              <a:rPr lang="en-US" sz="2000" dirty="0" smtClean="0"/>
              <a:t>But probably due more to </a:t>
            </a:r>
            <a:r>
              <a:rPr lang="en-US" sz="2000" dirty="0" smtClean="0"/>
              <a:t>test score </a:t>
            </a:r>
            <a:r>
              <a:rPr lang="en-US" sz="2000" dirty="0" smtClean="0"/>
              <a:t>reporting than Promise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aton 6-13-201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0000"/>
      </a:accent1>
      <a:accent2>
        <a:srgbClr val="002060"/>
      </a:accent2>
      <a:accent3>
        <a:srgbClr val="FFFFFF"/>
      </a:accent3>
      <a:accent4>
        <a:srgbClr val="000000"/>
      </a:accent4>
      <a:accent5>
        <a:srgbClr val="CAAAAA"/>
      </a:accent5>
      <a:accent6>
        <a:srgbClr val="001C56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Eaton 6-13-2012</Template>
  <TotalTime>2072</TotalTime>
  <Words>749</Words>
  <Application>Microsoft Office PowerPoint</Application>
  <PresentationFormat>On-screen Show (4:3)</PresentationFormat>
  <Paragraphs>227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Eaton 6-13-2012</vt:lpstr>
      <vt:lpstr>Custom Design</vt:lpstr>
      <vt:lpstr>A Second Look at Enrollment Changes After the Kalamazoo Promise</vt:lpstr>
      <vt:lpstr> Research Questions </vt:lpstr>
      <vt:lpstr> Main Results </vt:lpstr>
      <vt:lpstr> Data and Strategy </vt:lpstr>
      <vt:lpstr> Inflows and Outflows </vt:lpstr>
      <vt:lpstr> Student Characteristics </vt:lpstr>
      <vt:lpstr> School Sorting </vt:lpstr>
      <vt:lpstr> Conclusion </vt:lpstr>
    </vt:vector>
  </TitlesOfParts>
  <Company>W. E. Upjohn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Marta Lachowska</dc:creator>
  <cp:lastModifiedBy>Brad Hershbein</cp:lastModifiedBy>
  <cp:revision>260</cp:revision>
  <dcterms:created xsi:type="dcterms:W3CDTF">2011-09-28T20:35:37Z</dcterms:created>
  <dcterms:modified xsi:type="dcterms:W3CDTF">2013-10-08T16:40:12Z</dcterms:modified>
</cp:coreProperties>
</file>