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415" r:id="rId3"/>
    <p:sldId id="418" r:id="rId4"/>
    <p:sldId id="408" r:id="rId5"/>
    <p:sldId id="419" r:id="rId6"/>
    <p:sldId id="424" r:id="rId7"/>
    <p:sldId id="422" r:id="rId8"/>
    <p:sldId id="423" r:id="rId9"/>
    <p:sldId id="317" r:id="rId10"/>
    <p:sldId id="420" r:id="rId11"/>
    <p:sldId id="429" r:id="rId12"/>
    <p:sldId id="431" r:id="rId13"/>
    <p:sldId id="430" r:id="rId14"/>
    <p:sldId id="432" r:id="rId15"/>
    <p:sldId id="395" r:id="rId16"/>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nzalez, Gabriella" initials="G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7BFFF"/>
    <a:srgbClr val="B7FFC8"/>
    <a:srgbClr val="009900"/>
    <a:srgbClr val="00A000"/>
    <a:srgbClr val="E8E200"/>
    <a:srgbClr val="F6F000"/>
    <a:srgbClr val="C20000"/>
    <a:srgbClr val="E3BE55"/>
    <a:srgbClr val="E1A3C2"/>
    <a:srgbClr val="6A6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7567" autoAdjust="0"/>
  </p:normalViewPr>
  <p:slideViewPr>
    <p:cSldViewPr snapToGrid="0">
      <p:cViewPr varScale="1">
        <p:scale>
          <a:sx n="101" d="100"/>
          <a:sy n="101" d="100"/>
        </p:scale>
        <p:origin x="-160" y="-112"/>
      </p:cViewPr>
      <p:guideLst>
        <p:guide orient="horz" pos="1626"/>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544" y="93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gonzal\Documents\Pittsburgh%20Promise\MG\Reviews\Updated%20Enrollment%20Count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ggonzal\Documents\Pittsburgh%20Promise\TR\Enrollment-Analysis-Tables-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lineChart>
        <c:grouping val="standard"/>
        <c:varyColors val="0"/>
        <c:ser>
          <c:idx val="0"/>
          <c:order val="0"/>
          <c:tx>
            <c:strRef>
              <c:f>Enrollment!$C$7</c:f>
              <c:strCache>
                <c:ptCount val="1"/>
                <c:pt idx="0">
                  <c:v>Pittsburgh Public School District</c:v>
                </c:pt>
              </c:strCache>
            </c:strRef>
          </c:tx>
          <c:spPr>
            <a:ln>
              <a:solidFill>
                <a:schemeClr val="accent1">
                  <a:lumMod val="40000"/>
                  <a:lumOff val="60000"/>
                </a:schemeClr>
              </a:solidFill>
            </a:ln>
          </c:spPr>
          <c:marker>
            <c:symbol val="none"/>
          </c:marker>
          <c:cat>
            <c:numRef>
              <c:f>Enrollment!$D$6:$M$6</c:f>
              <c:numCache>
                <c:formatCode>General</c:formatCode>
                <c:ptCount val="10"/>
                <c:pt idx="0">
                  <c:v>2000.0</c:v>
                </c:pt>
                <c:pt idx="1">
                  <c:v>2001.0</c:v>
                </c:pt>
                <c:pt idx="2">
                  <c:v>2002.0</c:v>
                </c:pt>
                <c:pt idx="3">
                  <c:v>2003.0</c:v>
                </c:pt>
                <c:pt idx="4">
                  <c:v>2004.0</c:v>
                </c:pt>
                <c:pt idx="5">
                  <c:v>2005.0</c:v>
                </c:pt>
                <c:pt idx="6">
                  <c:v>2006.0</c:v>
                </c:pt>
                <c:pt idx="7">
                  <c:v>2007.0</c:v>
                </c:pt>
                <c:pt idx="8">
                  <c:v>2008.0</c:v>
                </c:pt>
                <c:pt idx="9">
                  <c:v>2009.0</c:v>
                </c:pt>
              </c:numCache>
            </c:numRef>
          </c:cat>
          <c:val>
            <c:numRef>
              <c:f>Enrollment!$D$7:$M$7</c:f>
              <c:numCache>
                <c:formatCode>#,##0</c:formatCode>
                <c:ptCount val="10"/>
                <c:pt idx="0">
                  <c:v>38560.0</c:v>
                </c:pt>
                <c:pt idx="1">
                  <c:v>37612.0</c:v>
                </c:pt>
                <c:pt idx="2">
                  <c:v>35146.0</c:v>
                </c:pt>
                <c:pt idx="3">
                  <c:v>34658.0</c:v>
                </c:pt>
                <c:pt idx="4">
                  <c:v>32891.0</c:v>
                </c:pt>
                <c:pt idx="5">
                  <c:v>31377.0</c:v>
                </c:pt>
                <c:pt idx="6">
                  <c:v>29845.0</c:v>
                </c:pt>
                <c:pt idx="7">
                  <c:v>26329.0</c:v>
                </c:pt>
                <c:pt idx="8">
                  <c:v>26587.0</c:v>
                </c:pt>
                <c:pt idx="9">
                  <c:v>26035.0</c:v>
                </c:pt>
              </c:numCache>
            </c:numRef>
          </c:val>
          <c:smooth val="0"/>
        </c:ser>
        <c:dLbls>
          <c:showLegendKey val="0"/>
          <c:showVal val="0"/>
          <c:showCatName val="0"/>
          <c:showSerName val="0"/>
          <c:showPercent val="0"/>
          <c:showBubbleSize val="0"/>
        </c:dLbls>
        <c:marker val="1"/>
        <c:smooth val="0"/>
        <c:axId val="-2056561176"/>
        <c:axId val="-2057057304"/>
      </c:lineChart>
      <c:catAx>
        <c:axId val="-2056561176"/>
        <c:scaling>
          <c:orientation val="minMax"/>
        </c:scaling>
        <c:delete val="0"/>
        <c:axPos val="b"/>
        <c:numFmt formatCode="General" sourceLinked="1"/>
        <c:majorTickMark val="in"/>
        <c:minorTickMark val="none"/>
        <c:tickLblPos val="nextTo"/>
        <c:crossAx val="-2057057304"/>
        <c:crosses val="autoZero"/>
        <c:auto val="1"/>
        <c:lblAlgn val="ctr"/>
        <c:lblOffset val="100"/>
        <c:noMultiLvlLbl val="0"/>
      </c:catAx>
      <c:valAx>
        <c:axId val="-2057057304"/>
        <c:scaling>
          <c:orientation val="minMax"/>
        </c:scaling>
        <c:delete val="0"/>
        <c:axPos val="l"/>
        <c:majorGridlines>
          <c:spPr>
            <a:ln>
              <a:solidFill>
                <a:schemeClr val="tx1">
                  <a:lumMod val="50000"/>
                </a:schemeClr>
              </a:solidFill>
            </a:ln>
          </c:spPr>
        </c:majorGridlines>
        <c:numFmt formatCode="#,##0" sourceLinked="1"/>
        <c:majorTickMark val="none"/>
        <c:minorTickMark val="none"/>
        <c:tickLblPos val="nextTo"/>
        <c:crossAx val="-2056561176"/>
        <c:crosses val="autoZero"/>
        <c:crossBetween val="midCat"/>
      </c:valAx>
      <c:spPr>
        <a:ln w="15875">
          <a:solidFill>
            <a:schemeClr val="tx1"/>
          </a:solidFill>
        </a:ln>
      </c:spPr>
    </c:plotArea>
    <c:plotVisOnly val="1"/>
    <c:dispBlanksAs val="gap"/>
    <c:showDLblsOverMax val="0"/>
  </c:chart>
  <c:txPr>
    <a:bodyPr/>
    <a:lstStyle/>
    <a:p>
      <a:pPr>
        <a:defRPr sz="1800" b="1" i="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[1]Sheet3!$J$85</c:f>
              <c:strCache>
                <c:ptCount val="1"/>
                <c:pt idx="0">
                  <c:v>Pre-Promise Years (2005-06, 2006-07)</c:v>
                </c:pt>
              </c:strCache>
            </c:strRef>
          </c:tx>
          <c:spPr>
            <a:ln w="47625">
              <a:solidFill>
                <a:schemeClr val="accent6">
                  <a:lumMod val="60000"/>
                  <a:lumOff val="40000"/>
                </a:schemeClr>
              </a:solidFill>
            </a:ln>
          </c:spPr>
          <c:marker>
            <c:symbol val="none"/>
          </c:marker>
          <c:cat>
            <c:strRef>
              <c:f>[1]Sheet3!$K$84:$Q$84</c:f>
              <c:strCache>
                <c:ptCount val="7"/>
                <c:pt idx="0">
                  <c:v>6th</c:v>
                </c:pt>
                <c:pt idx="1">
                  <c:v>7th</c:v>
                </c:pt>
                <c:pt idx="2">
                  <c:v>8th</c:v>
                </c:pt>
                <c:pt idx="3">
                  <c:v>9th</c:v>
                </c:pt>
                <c:pt idx="4">
                  <c:v>10th</c:v>
                </c:pt>
                <c:pt idx="5">
                  <c:v>11th</c:v>
                </c:pt>
                <c:pt idx="6">
                  <c:v>12th</c:v>
                </c:pt>
              </c:strCache>
            </c:strRef>
          </c:cat>
          <c:val>
            <c:numRef>
              <c:f>[1]Sheet3!$K$85:$Q$85</c:f>
              <c:numCache>
                <c:formatCode>General</c:formatCode>
                <c:ptCount val="7"/>
                <c:pt idx="0">
                  <c:v>147.5</c:v>
                </c:pt>
                <c:pt idx="1">
                  <c:v>128.5</c:v>
                </c:pt>
                <c:pt idx="2">
                  <c:v>132.5</c:v>
                </c:pt>
                <c:pt idx="3">
                  <c:v>389.5</c:v>
                </c:pt>
                <c:pt idx="4">
                  <c:v>130.5</c:v>
                </c:pt>
                <c:pt idx="5">
                  <c:v>91.0</c:v>
                </c:pt>
                <c:pt idx="6">
                  <c:v>75.0</c:v>
                </c:pt>
              </c:numCache>
            </c:numRef>
          </c:val>
          <c:smooth val="0"/>
        </c:ser>
        <c:ser>
          <c:idx val="1"/>
          <c:order val="1"/>
          <c:tx>
            <c:strRef>
              <c:f>[1]Sheet3!$J$86</c:f>
              <c:strCache>
                <c:ptCount val="1"/>
                <c:pt idx="0">
                  <c:v>Promise Years (2007-08, 2008-09, 2009-10)</c:v>
                </c:pt>
              </c:strCache>
            </c:strRef>
          </c:tx>
          <c:spPr>
            <a:ln w="47625">
              <a:solidFill>
                <a:schemeClr val="accent6">
                  <a:lumMod val="20000"/>
                  <a:lumOff val="80000"/>
                </a:schemeClr>
              </a:solidFill>
            </a:ln>
          </c:spPr>
          <c:marker>
            <c:symbol val="none"/>
          </c:marker>
          <c:cat>
            <c:strRef>
              <c:f>[1]Sheet3!$K$84:$Q$84</c:f>
              <c:strCache>
                <c:ptCount val="7"/>
                <c:pt idx="0">
                  <c:v>6th</c:v>
                </c:pt>
                <c:pt idx="1">
                  <c:v>7th</c:v>
                </c:pt>
                <c:pt idx="2">
                  <c:v>8th</c:v>
                </c:pt>
                <c:pt idx="3">
                  <c:v>9th</c:v>
                </c:pt>
                <c:pt idx="4">
                  <c:v>10th</c:v>
                </c:pt>
                <c:pt idx="5">
                  <c:v>11th</c:v>
                </c:pt>
                <c:pt idx="6">
                  <c:v>12th</c:v>
                </c:pt>
              </c:strCache>
            </c:strRef>
          </c:cat>
          <c:val>
            <c:numRef>
              <c:f>[1]Sheet3!$K$86:$Q$86</c:f>
              <c:numCache>
                <c:formatCode>General</c:formatCode>
                <c:ptCount val="7"/>
                <c:pt idx="0">
                  <c:v>150.666666666666</c:v>
                </c:pt>
                <c:pt idx="1">
                  <c:v>146.0</c:v>
                </c:pt>
                <c:pt idx="2">
                  <c:v>135.0</c:v>
                </c:pt>
                <c:pt idx="3">
                  <c:v>328.3333333333333</c:v>
                </c:pt>
                <c:pt idx="4">
                  <c:v>159.666666666666</c:v>
                </c:pt>
                <c:pt idx="5">
                  <c:v>130.3333333333351</c:v>
                </c:pt>
                <c:pt idx="6">
                  <c:v>82.66666666666667</c:v>
                </c:pt>
              </c:numCache>
            </c:numRef>
          </c:val>
          <c:smooth val="0"/>
        </c:ser>
        <c:dLbls>
          <c:showLegendKey val="0"/>
          <c:showVal val="0"/>
          <c:showCatName val="0"/>
          <c:showSerName val="0"/>
          <c:showPercent val="0"/>
          <c:showBubbleSize val="0"/>
        </c:dLbls>
        <c:marker val="1"/>
        <c:smooth val="0"/>
        <c:axId val="-2056660200"/>
        <c:axId val="-2056610136"/>
      </c:lineChart>
      <c:catAx>
        <c:axId val="-2056660200"/>
        <c:scaling>
          <c:orientation val="minMax"/>
        </c:scaling>
        <c:delete val="0"/>
        <c:axPos val="b"/>
        <c:numFmt formatCode="General" sourceLinked="1"/>
        <c:majorTickMark val="in"/>
        <c:minorTickMark val="none"/>
        <c:tickLblPos val="nextTo"/>
        <c:spPr>
          <a:ln w="15875">
            <a:solidFill>
              <a:schemeClr val="tx1"/>
            </a:solidFill>
          </a:ln>
        </c:spPr>
        <c:crossAx val="-2056610136"/>
        <c:crosses val="autoZero"/>
        <c:auto val="1"/>
        <c:lblAlgn val="ctr"/>
        <c:lblOffset val="100"/>
        <c:noMultiLvlLbl val="0"/>
      </c:catAx>
      <c:valAx>
        <c:axId val="-2056610136"/>
        <c:scaling>
          <c:orientation val="minMax"/>
        </c:scaling>
        <c:delete val="0"/>
        <c:axPos val="l"/>
        <c:majorGridlines>
          <c:spPr>
            <a:ln>
              <a:solidFill>
                <a:schemeClr val="tx1">
                  <a:lumMod val="50000"/>
                </a:schemeClr>
              </a:solidFill>
            </a:ln>
          </c:spPr>
        </c:majorGridlines>
        <c:numFmt formatCode="General" sourceLinked="1"/>
        <c:majorTickMark val="none"/>
        <c:minorTickMark val="none"/>
        <c:tickLblPos val="nextTo"/>
        <c:crossAx val="-2056660200"/>
        <c:crosses val="autoZero"/>
        <c:crossBetween val="midCat"/>
      </c:valAx>
      <c:spPr>
        <a:ln w="15875">
          <a:solidFill>
            <a:schemeClr val="tx1"/>
          </a:solidFill>
        </a:ln>
      </c:spPr>
    </c:plotArea>
    <c:legend>
      <c:legendPos val="b"/>
      <c:layout/>
      <c:overlay val="0"/>
    </c:legend>
    <c:plotVisOnly val="1"/>
    <c:dispBlanksAs val="gap"/>
    <c:showDLblsOverMax val="0"/>
  </c:chart>
  <c:txPr>
    <a:bodyPr/>
    <a:lstStyle/>
    <a:p>
      <a:pPr>
        <a:defRPr sz="1800" b="1" i="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0.56282</cdr:x>
      <cdr:y>0.41413</cdr:y>
    </cdr:from>
    <cdr:to>
      <cdr:x>0.74943</cdr:x>
      <cdr:y>0.48366</cdr:y>
    </cdr:to>
    <cdr:cxnSp macro="">
      <cdr:nvCxnSpPr>
        <cdr:cNvPr id="3" name="Straight Arrow Connector 2"/>
        <cdr:cNvCxnSpPr/>
      </cdr:nvCxnSpPr>
      <cdr:spPr bwMode="auto">
        <a:xfrm xmlns:a="http://schemas.openxmlformats.org/drawingml/2006/main" flipV="1">
          <a:off x="4524564" y="1777712"/>
          <a:ext cx="1500177" cy="298465"/>
        </a:xfrm>
        <a:prstGeom xmlns:a="http://schemas.openxmlformats.org/drawingml/2006/main" prst="straightConnector1">
          <a:avLst/>
        </a:prstGeom>
        <a:solidFill xmlns:a="http://schemas.openxmlformats.org/drawingml/2006/main">
          <a:schemeClr val="accent1"/>
        </a:solidFill>
        <a:ln xmlns:a="http://schemas.openxmlformats.org/drawingml/2006/main" w="3810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0.3701</cdr:x>
      <cdr:y>0.33863</cdr:y>
    </cdr:from>
    <cdr:to>
      <cdr:x>0.57632</cdr:x>
      <cdr:y>0.62736</cdr:y>
    </cdr:to>
    <cdr:sp macro="" textlink="">
      <cdr:nvSpPr>
        <cdr:cNvPr id="4" name="TextBox 3"/>
        <cdr:cNvSpPr txBox="1"/>
      </cdr:nvSpPr>
      <cdr:spPr>
        <a:xfrm xmlns:a="http://schemas.openxmlformats.org/drawingml/2006/main">
          <a:off x="2975243" y="1453620"/>
          <a:ext cx="1657824" cy="123937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800" b="1" dirty="0" smtClean="0">
              <a:solidFill>
                <a:schemeClr val="tx1"/>
              </a:solidFill>
            </a:rPr>
            <a:t>2007-08: Inception of The Promise</a:t>
          </a:r>
          <a:endParaRPr lang="en-US" sz="18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AE4828E5-5033-B14F-9608-D911D7AFB9CF}" type="datetimeFigureOut">
              <a:rPr lang="en-US" smtClean="0"/>
              <a:pPr/>
              <a:t>10/10/13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E8EA156-0768-7D4B-99E6-68242838EB29}" type="slidenum">
              <a:rPr lang="en-US" smtClean="0"/>
              <a:pPr/>
              <a:t>‹#›</a:t>
            </a:fld>
            <a:endParaRPr lang="en-US"/>
          </a:p>
        </p:txBody>
      </p:sp>
    </p:spTree>
    <p:extLst>
      <p:ext uri="{BB962C8B-B14F-4D97-AF65-F5344CB8AC3E}">
        <p14:creationId xmlns:p14="http://schemas.microsoft.com/office/powerpoint/2010/main" val="178655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0" hangingPunct="0">
              <a:defRPr sz="1200">
                <a:ea typeface="+mn-ea"/>
                <a:cs typeface="+mn-cs"/>
              </a:defRPr>
            </a:lvl1pPr>
          </a:lstStyle>
          <a:p>
            <a:pPr>
              <a:defRPr/>
            </a:pPr>
            <a:endParaRPr lang="en-US" altLang="en-US"/>
          </a:p>
        </p:txBody>
      </p:sp>
      <p:sp>
        <p:nvSpPr>
          <p:cNvPr id="7171" name="Rectangle 3"/>
          <p:cNvSpPr>
            <a:spLocks noGrp="1" noChangeArrowheads="1"/>
          </p:cNvSpPr>
          <p:nvPr>
            <p:ph type="dt" idx="1"/>
          </p:nvPr>
        </p:nvSpPr>
        <p:spPr bwMode="auto">
          <a:xfrm>
            <a:off x="3979757"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0" hangingPunct="0">
              <a:defRPr sz="1200">
                <a:ea typeface="+mn-ea"/>
                <a:cs typeface="+mn-cs"/>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170517" y="4421823"/>
            <a:ext cx="4682067"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5" name="Rectangle 7"/>
          <p:cNvSpPr>
            <a:spLocks noGrp="1" noChangeArrowheads="1"/>
          </p:cNvSpPr>
          <p:nvPr>
            <p:ph type="sldNum" sz="quarter" idx="5"/>
          </p:nvPr>
        </p:nvSpPr>
        <p:spPr bwMode="auto">
          <a:xfrm>
            <a:off x="1989879"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ctr" eaLnBrk="0" hangingPunct="0">
              <a:defRPr sz="1200">
                <a:ea typeface="+mn-ea"/>
                <a:cs typeface="+mn-cs"/>
              </a:defRPr>
            </a:lvl1pPr>
          </a:lstStyle>
          <a:p>
            <a:pPr>
              <a:defRPr/>
            </a:pPr>
            <a:fld id="{44B6191C-B776-4D80-BBE1-E66324AE0E79}" type="slidenum">
              <a:rPr lang="en-US" altLang="en-US"/>
              <a:pPr>
                <a:defRPr/>
              </a:pPr>
              <a:t>‹#›</a:t>
            </a:fld>
            <a:endParaRPr lang="en-US" altLang="en-US"/>
          </a:p>
        </p:txBody>
      </p:sp>
    </p:spTree>
    <p:extLst>
      <p:ext uri="{BB962C8B-B14F-4D97-AF65-F5344CB8AC3E}">
        <p14:creationId xmlns:p14="http://schemas.microsoft.com/office/powerpoint/2010/main" val="372627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B3D9EC04-FD33-4951-9B7F-EEB8F308F173}" type="slidenum">
              <a:rPr lang="en-US">
                <a:ea typeface="ＭＳ Ｐゴシック" charset="-128"/>
                <a:cs typeface="ＭＳ Ｐゴシック" charset="-128"/>
              </a:rPr>
              <a:pPr/>
              <a:t>1</a:t>
            </a:fld>
            <a:endParaRPr lang="en-US">
              <a:ea typeface="ＭＳ Ｐゴシック" charset="-128"/>
              <a:cs typeface="ＭＳ Ｐゴシック" charset="-128"/>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10</a:t>
            </a:fld>
            <a:endParaRPr lang="en-US" altLang="en-US"/>
          </a:p>
        </p:txBody>
      </p:sp>
    </p:spTree>
    <p:extLst>
      <p:ext uri="{BB962C8B-B14F-4D97-AF65-F5344CB8AC3E}">
        <p14:creationId xmlns:p14="http://schemas.microsoft.com/office/powerpoint/2010/main" val="253519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r>
              <a:rPr lang="en-US" dirty="0"/>
              <a:t>Standardize efforts to provide information to students about the college and federal financial aid application process</a:t>
            </a:r>
          </a:p>
          <a:p>
            <a:pPr marL="742950" lvl="1" indent="-285750">
              <a:buFont typeface="Arial" pitchFamily="34" charset="0"/>
              <a:buChar char="•"/>
            </a:pPr>
            <a:r>
              <a:rPr lang="en-US" dirty="0"/>
              <a:t>Increase capacity of teachers and guidance counselors</a:t>
            </a:r>
          </a:p>
          <a:p>
            <a:pPr marL="742950" lvl="1" indent="-285750">
              <a:buFont typeface="Arial" pitchFamily="34" charset="0"/>
              <a:buChar char="•"/>
            </a:pPr>
            <a:r>
              <a:rPr lang="en-US" dirty="0"/>
              <a:t>Expand reach to students in lower grades</a:t>
            </a:r>
          </a:p>
          <a:p>
            <a:r>
              <a:rPr lang="en-US" dirty="0"/>
              <a:t>Improve students’ knowledge about characteristics of The Promise scholarship system</a:t>
            </a:r>
          </a:p>
          <a:p>
            <a:pPr marL="742950" lvl="1" indent="-285750">
              <a:buFont typeface="Arial" pitchFamily="34" charset="0"/>
              <a:buChar char="•"/>
            </a:pPr>
            <a:r>
              <a:rPr lang="en-US" dirty="0"/>
              <a:t>Use small groups and provide individualized reports </a:t>
            </a:r>
          </a:p>
          <a:p>
            <a:r>
              <a:rPr lang="en-US" dirty="0"/>
              <a:t>Improve students’ knowledge of their eligibility</a:t>
            </a:r>
          </a:p>
          <a:p>
            <a:pPr marL="742950" lvl="1" indent="-285750">
              <a:buFont typeface="Arial" pitchFamily="34" charset="0"/>
              <a:buChar char="•"/>
            </a:pPr>
            <a:r>
              <a:rPr lang="en-US" dirty="0"/>
              <a:t>Implement an on-line “real-time” reporting system that students and parents can access</a:t>
            </a:r>
          </a:p>
          <a:p>
            <a:r>
              <a:rPr lang="en-US" dirty="0"/>
              <a:t>Institute a mentoring system in which Promise Scholars mentor high school students</a:t>
            </a:r>
          </a:p>
          <a:p>
            <a:endParaRPr lang="en-US" dirty="0"/>
          </a:p>
        </p:txBody>
      </p:sp>
      <p:sp>
        <p:nvSpPr>
          <p:cNvPr id="80899" name="Slide Number Placeholder 3"/>
          <p:cNvSpPr>
            <a:spLocks noGrp="1"/>
          </p:cNvSpPr>
          <p:nvPr>
            <p:ph type="sldNum" sz="quarter" idx="5"/>
          </p:nvPr>
        </p:nvSpPr>
        <p:spPr>
          <a:noFill/>
        </p:spPr>
        <p:txBody>
          <a:bodyPr/>
          <a:lstStyle/>
          <a:p>
            <a:fld id="{83AD8DAF-7F08-4C8A-BEF7-75DB66FD6ADF}"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12</a:t>
            </a:fld>
            <a:endParaRPr lang="en-US" altLang="en-US"/>
          </a:p>
        </p:txBody>
      </p:sp>
    </p:spTree>
    <p:extLst>
      <p:ext uri="{BB962C8B-B14F-4D97-AF65-F5344CB8AC3E}">
        <p14:creationId xmlns:p14="http://schemas.microsoft.com/office/powerpoint/2010/main" val="34281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a:p>
            <a:pPr marL="1030287" lvl="1" indent="-514350"/>
            <a:r>
              <a:rPr lang="en-US" sz="2900" dirty="0" smtClean="0"/>
              <a:t>Is the quality of schooling improving?</a:t>
            </a:r>
          </a:p>
          <a:p>
            <a:pPr marL="1030287" lvl="1" indent="-514350"/>
            <a:r>
              <a:rPr lang="en-US" sz="2900" dirty="0" smtClean="0"/>
              <a:t>Has there been a shift in attitudes across the educational stakeholder community? </a:t>
            </a:r>
          </a:p>
          <a:p>
            <a:pPr marL="1030287" lvl="1" indent="-514350"/>
            <a:r>
              <a:rPr lang="en-US" sz="2900" dirty="0" smtClean="0"/>
              <a:t>Are New Haven Public School students’ educational actions and behaviors improving?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97C381FC-D405-46E1-89DC-1B86456F5AC2}" type="slidenum">
              <a:rPr lang="en-US" altLang="en-US" smtClean="0"/>
              <a:pPr/>
              <a:t>13</a:t>
            </a:fld>
            <a:endParaRPr lang="en-US" altLang="en-US"/>
          </a:p>
        </p:txBody>
      </p:sp>
    </p:spTree>
    <p:extLst>
      <p:ext uri="{BB962C8B-B14F-4D97-AF65-F5344CB8AC3E}">
        <p14:creationId xmlns:p14="http://schemas.microsoft.com/office/powerpoint/2010/main" val="68956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14</a:t>
            </a:fld>
            <a:endParaRPr lang="en-US" altLang="en-US"/>
          </a:p>
        </p:txBody>
      </p:sp>
    </p:spTree>
    <p:extLst>
      <p:ext uri="{BB962C8B-B14F-4D97-AF65-F5344CB8AC3E}">
        <p14:creationId xmlns:p14="http://schemas.microsoft.com/office/powerpoint/2010/main" val="34281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15</a:t>
            </a:fld>
            <a:endParaRPr lang="en-US" altLang="en-US"/>
          </a:p>
        </p:txBody>
      </p:sp>
    </p:spTree>
    <p:extLst>
      <p:ext uri="{BB962C8B-B14F-4D97-AF65-F5344CB8AC3E}">
        <p14:creationId xmlns:p14="http://schemas.microsoft.com/office/powerpoint/2010/main" val="238591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Promise has three strategic goals. In 2010, The Promise asked RAND to evaluate the progress the program is making toward its goals. At this point </a:t>
            </a:r>
            <a:r>
              <a:rPr lang="en-US" smtClean="0"/>
              <a:t>in time, </a:t>
            </a:r>
            <a:endParaRPr lang="en-US" dirty="0"/>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2</a:t>
            </a:fld>
            <a:endParaRPr lang="en-US" altLang="en-US"/>
          </a:p>
        </p:txBody>
      </p:sp>
    </p:spTree>
    <p:extLst>
      <p:ext uri="{BB962C8B-B14F-4D97-AF65-F5344CB8AC3E}">
        <p14:creationId xmlns:p14="http://schemas.microsoft.com/office/powerpoint/2010/main" val="383649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075" y="4421823"/>
            <a:ext cx="5781675" cy="4189095"/>
          </a:xfrm>
        </p:spPr>
        <p:txBody>
          <a:bodyPr/>
          <a:lstStyle/>
          <a:p>
            <a:r>
              <a:rPr lang="en-US" dirty="0"/>
              <a:t>At the time of the study, the program had been in place for three years: 2007-08, 2008-09, 2009-2010.  </a:t>
            </a:r>
          </a:p>
          <a:p>
            <a:endParaRPr lang="en-US" dirty="0"/>
          </a:p>
          <a:p>
            <a:r>
              <a:rPr lang="en-US" dirty="0"/>
              <a:t>Given the early stage of the program, RAND </a:t>
            </a:r>
            <a:r>
              <a:rPr lang="en-US" dirty="0" smtClean="0"/>
              <a:t>focused </a:t>
            </a:r>
            <a:r>
              <a:rPr lang="en-US" dirty="0"/>
              <a:t>on four core areas where we were able to describe early patterns and trends to understand how well the program is meeting its intended goals:</a:t>
            </a:r>
          </a:p>
          <a:p>
            <a:pPr marL="342900" indent="-342900">
              <a:buAutoNum type="arabicPeriod"/>
            </a:pPr>
            <a:r>
              <a:rPr lang="en-US" dirty="0"/>
              <a:t>Using individual student data we examined patterns of enrollment into the district through time from 2006-2010</a:t>
            </a:r>
          </a:p>
          <a:p>
            <a:pPr marL="342900" indent="-342900">
              <a:buAutoNum type="arabicPeriod"/>
            </a:pPr>
            <a:r>
              <a:rPr lang="en-US" dirty="0"/>
              <a:t>We surveyed parents of middle school students new to the district to understand the extent to which they considered the program in deciding to enroll their children in district schools</a:t>
            </a:r>
          </a:p>
          <a:p>
            <a:pPr marL="342900" indent="-342900">
              <a:buAutoNum type="arabicPeriod"/>
            </a:pPr>
            <a:r>
              <a:rPr lang="en-US" dirty="0"/>
              <a:t>We </a:t>
            </a:r>
            <a:r>
              <a:rPr lang="en-US" dirty="0" smtClean="0"/>
              <a:t>talked with </a:t>
            </a:r>
            <a:r>
              <a:rPr lang="en-US" dirty="0"/>
              <a:t>students in grades 8 through 12 to understand the extent to which they considered the program in their decisions to finish high school or continue their schooling beyond high school</a:t>
            </a:r>
          </a:p>
          <a:p>
            <a:pPr marL="342900" indent="-342900">
              <a:buAutoNum type="arabicPeriod"/>
            </a:pPr>
            <a:r>
              <a:rPr lang="en-US" dirty="0"/>
              <a:t>We analyzed data on post secondary education enrollment and continuation from freshmen to sophomore year of PPS graduating classes of 2006 through 2010.</a:t>
            </a:r>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3</a:t>
            </a:fld>
            <a:endParaRPr lang="en-US" altLang="en-US"/>
          </a:p>
        </p:txBody>
      </p:sp>
    </p:spTree>
    <p:extLst>
      <p:ext uri="{BB962C8B-B14F-4D97-AF65-F5344CB8AC3E}">
        <p14:creationId xmlns:p14="http://schemas.microsoft.com/office/powerpoint/2010/main" val="234626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first look at enrollment in PPS district. This figure gives you an understanding of the number of students in kindergarten through grade 12 enrolled in PPS since 2000. Note that numbers have stabilized since 2007. Of course, we can’t attribute that stabilization specifically to the program, but it’s a noteworthy trend.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xfrm>
            <a:off x="781051" y="4421823"/>
            <a:ext cx="5505450" cy="4189095"/>
          </a:xfrm>
          <a:noFill/>
          <a:ln/>
        </p:spPr>
        <p:txBody>
          <a:bodyPr/>
          <a:lstStyle/>
          <a:p>
            <a:r>
              <a:rPr lang="en-US" dirty="0" smtClean="0"/>
              <a:t>With a financial incentive in place for students attending eligible schools, it was anticipated that more youth living within the district’s borders would enroll in a district school and stay in district schools following the inception of the Promise. </a:t>
            </a:r>
          </a:p>
          <a:p>
            <a:r>
              <a:rPr lang="en-US" dirty="0" smtClean="0"/>
              <a:t>To assess whether this was the case, we calculated the percentage of school-age youth living in Pittsburgh who were enrolled in district schools and the percentage of students continuing from one year to the next for grades 5-12 during the years before the program</a:t>
            </a:r>
          </a:p>
          <a:p>
            <a:pPr algn="ctr"/>
            <a:r>
              <a:rPr lang="en-US" dirty="0" smtClean="0"/>
              <a:t>&lt;click&gt;</a:t>
            </a:r>
          </a:p>
          <a:p>
            <a:r>
              <a:rPr lang="en-US" dirty="0" smtClean="0"/>
              <a:t>Compared to directly after the inception of the program. </a:t>
            </a:r>
          </a:p>
          <a:p>
            <a:endParaRPr lang="en-US" dirty="0"/>
          </a:p>
          <a:p>
            <a:r>
              <a:rPr lang="en-US" dirty="0" smtClean="0"/>
              <a:t>As you can see, the percentages have remained fairly constant through time for both indicators. Let’s take grade 9 as an example. In the Pre-promise and Early Promise years, about 70% of school age youth living within the district’s catchment area enrolled in district schools. In the Pre-promise and Early Promise years, about 83% of students in 9</a:t>
            </a:r>
            <a:r>
              <a:rPr lang="en-US" baseline="30000" dirty="0" smtClean="0"/>
              <a:t>th</a:t>
            </a:r>
            <a:r>
              <a:rPr lang="en-US" dirty="0" smtClean="0"/>
              <a:t> grade remained in district schools in the following school year.</a:t>
            </a:r>
          </a:p>
        </p:txBody>
      </p:sp>
      <p:sp>
        <p:nvSpPr>
          <p:cNvPr id="33795" name="Slide Number Placeholder 3"/>
          <p:cNvSpPr>
            <a:spLocks noGrp="1"/>
          </p:cNvSpPr>
          <p:nvPr>
            <p:ph type="sldNum" sz="quarter" idx="5"/>
          </p:nvPr>
        </p:nvSpPr>
        <p:spPr>
          <a:noFill/>
        </p:spPr>
        <p:txBody>
          <a:bodyPr/>
          <a:lstStyle/>
          <a:p>
            <a:fld id="{36BCF415-22A0-4E0D-890F-52922D81E37E}"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In addition to maintaining students who are currently enrolled, The Promise is also intended to attract new students to the district. </a:t>
            </a:r>
            <a:endParaRPr lang="en-US" dirty="0" smtClean="0"/>
          </a:p>
          <a:p>
            <a:pPr>
              <a:defRPr/>
            </a:pPr>
            <a:endParaRPr lang="en-US" dirty="0"/>
          </a:p>
          <a:p>
            <a:pPr>
              <a:defRPr/>
            </a:pPr>
            <a:r>
              <a:rPr lang="en-US" dirty="0" smtClean="0"/>
              <a:t>The </a:t>
            </a:r>
            <a:r>
              <a:rPr lang="en-US" dirty="0"/>
              <a:t>number of new enrollees for each school year before and after the inception of The Promise fluctuated through the years. We are unable to determine a clear pattern here. </a:t>
            </a:r>
          </a:p>
          <a:p>
            <a:pPr>
              <a:defRPr/>
            </a:pPr>
            <a:endParaRPr lang="en-US" dirty="0">
              <a:ea typeface="+mn-ea"/>
              <a:cs typeface="+mn-cs"/>
            </a:endParaRPr>
          </a:p>
        </p:txBody>
      </p:sp>
      <p:sp>
        <p:nvSpPr>
          <p:cNvPr id="37891" name="Slide Number Placeholder 3"/>
          <p:cNvSpPr>
            <a:spLocks noGrp="1"/>
          </p:cNvSpPr>
          <p:nvPr>
            <p:ph type="sldNum" sz="quarter" idx="5"/>
          </p:nvPr>
        </p:nvSpPr>
        <p:spPr>
          <a:noFill/>
        </p:spPr>
        <p:txBody>
          <a:bodyPr/>
          <a:lstStyle/>
          <a:p>
            <a:fld id="{80A1365F-A88A-44A4-B060-6C94F022A9C0}"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ea typeface="+mn-ea"/>
                <a:cs typeface="+mn-cs"/>
              </a:rPr>
              <a:t>We then explored whether The Promise factored into parents’ decision to newly enroll their children in the district. </a:t>
            </a:r>
            <a:r>
              <a:rPr lang="en-US" dirty="0">
                <a:ea typeface="+mn-ea"/>
                <a:cs typeface="+mn-cs"/>
              </a:rPr>
              <a:t> </a:t>
            </a:r>
            <a:r>
              <a:rPr lang="en-US" dirty="0" smtClean="0">
                <a:ea typeface="+mn-ea"/>
                <a:cs typeface="+mn-cs"/>
              </a:rPr>
              <a:t>In December of 2010 we mailed a survey to all parents of middle school students new to the district. We asked parents to rate how important 11 factors were in their decision to send their children to a district school. </a:t>
            </a:r>
          </a:p>
          <a:p>
            <a:pPr>
              <a:defRPr/>
            </a:pPr>
            <a:endParaRPr lang="en-US" dirty="0">
              <a:ea typeface="+mn-ea"/>
              <a:cs typeface="+mn-cs"/>
            </a:endParaRPr>
          </a:p>
          <a:p>
            <a:pPr>
              <a:defRPr/>
            </a:pPr>
            <a:r>
              <a:rPr lang="en-US" dirty="0" smtClean="0">
                <a:ea typeface="+mn-ea"/>
                <a:cs typeface="+mn-cs"/>
              </a:rPr>
              <a:t>We found that on average, The Promise was rated the highest of the 11 factors (a score of 3.9 out of 5, with1 being not at all important and 5 being “very important”).</a:t>
            </a:r>
          </a:p>
          <a:p>
            <a:pPr>
              <a:defRPr/>
            </a:pPr>
            <a:r>
              <a:rPr lang="en-US" dirty="0"/>
              <a:t>This suggests that in the early years of the program, although the overall number of  new transfers into the district may not have immediately increased, for those who did transfer, The Promise was a motivating factor.</a:t>
            </a:r>
          </a:p>
          <a:p>
            <a:pPr>
              <a:defRPr/>
            </a:pPr>
            <a:endParaRPr lang="en-US" b="1" dirty="0" smtClean="0">
              <a:ea typeface="+mn-ea"/>
              <a:cs typeface="+mn-cs"/>
            </a:endParaRPr>
          </a:p>
          <a:p>
            <a:pPr>
              <a:defRPr/>
            </a:pPr>
            <a:endParaRPr lang="en-US" dirty="0">
              <a:ea typeface="+mn-ea"/>
              <a:cs typeface="+mn-cs"/>
            </a:endParaRPr>
          </a:p>
        </p:txBody>
      </p:sp>
      <p:sp>
        <p:nvSpPr>
          <p:cNvPr id="44035" name="Slide Number Placeholder 3"/>
          <p:cNvSpPr>
            <a:spLocks noGrp="1"/>
          </p:cNvSpPr>
          <p:nvPr>
            <p:ph type="sldNum" sz="quarter" idx="5"/>
          </p:nvPr>
        </p:nvSpPr>
        <p:spPr>
          <a:noFill/>
        </p:spPr>
        <p:txBody>
          <a:bodyPr/>
          <a:lstStyle/>
          <a:p>
            <a:fld id="{A46B5AD7-743F-4871-AD05-8760F5318EB0}"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589492" y="4374198"/>
            <a:ext cx="5754158" cy="4189095"/>
          </a:xfrm>
        </p:spPr>
        <p:txBody>
          <a:bodyPr>
            <a:noAutofit/>
          </a:bodyPr>
          <a:lstStyle/>
          <a:p>
            <a:pPr>
              <a:defRPr/>
            </a:pPr>
            <a:r>
              <a:rPr lang="en-US" dirty="0"/>
              <a:t>We also found differences by parents’ education, income, and students’ race</a:t>
            </a:r>
          </a:p>
          <a:p>
            <a:pPr>
              <a:defRPr/>
            </a:pPr>
            <a:r>
              <a:rPr lang="en-US" dirty="0"/>
              <a:t>On average, </a:t>
            </a:r>
            <a:r>
              <a:rPr lang="en-US" dirty="0" smtClean="0"/>
              <a:t>parents </a:t>
            </a:r>
            <a:r>
              <a:rPr lang="en-US" dirty="0"/>
              <a:t>with lower education and economic </a:t>
            </a:r>
            <a:r>
              <a:rPr lang="en-US" dirty="0" smtClean="0"/>
              <a:t>status, and non-white parents </a:t>
            </a:r>
            <a:r>
              <a:rPr lang="en-US" dirty="0"/>
              <a:t>rated The Promise higher in importance in their decision to enroll their child in a district school </a:t>
            </a:r>
            <a:r>
              <a:rPr lang="en-US" dirty="0" smtClean="0"/>
              <a:t>than </a:t>
            </a:r>
            <a:r>
              <a:rPr lang="en-US" dirty="0"/>
              <a:t>parents with at least some post-secondary education, </a:t>
            </a:r>
            <a:r>
              <a:rPr lang="en-US" dirty="0" smtClean="0"/>
              <a:t>parents </a:t>
            </a:r>
            <a:r>
              <a:rPr lang="en-US" dirty="0"/>
              <a:t>of students not eligible for free or reduced </a:t>
            </a:r>
            <a:r>
              <a:rPr lang="en-US" dirty="0" smtClean="0"/>
              <a:t>lunch, and non-whites (grouped into “other” on this slide).  </a:t>
            </a:r>
            <a:endParaRPr lang="en-US" dirty="0"/>
          </a:p>
          <a:p>
            <a:pPr>
              <a:defRPr/>
            </a:pPr>
            <a:r>
              <a:rPr lang="en-US" dirty="0"/>
              <a:t>This relationship held, even when taking into consideration a number of other parent and student characteristics</a:t>
            </a:r>
            <a:r>
              <a:rPr lang="en-US" dirty="0" smtClean="0"/>
              <a:t>:	</a:t>
            </a:r>
            <a:endParaRPr lang="en-US" dirty="0"/>
          </a:p>
          <a:p>
            <a:pPr>
              <a:buFont typeface="Arial" pitchFamily="34" charset="0"/>
              <a:buChar char="•"/>
              <a:defRPr/>
            </a:pPr>
            <a:r>
              <a:rPr lang="en-US" dirty="0"/>
              <a:t> </a:t>
            </a:r>
            <a:r>
              <a:rPr lang="en-US" dirty="0" smtClean="0"/>
              <a:t>Gender </a:t>
            </a:r>
            <a:r>
              <a:rPr lang="en-US" dirty="0"/>
              <a:t>of student, </a:t>
            </a:r>
          </a:p>
          <a:p>
            <a:pPr>
              <a:buFont typeface="Arial" pitchFamily="34" charset="0"/>
              <a:buChar char="•"/>
              <a:defRPr/>
            </a:pPr>
            <a:r>
              <a:rPr lang="en-US" dirty="0"/>
              <a:t> Year student enrolled in a district school, </a:t>
            </a:r>
          </a:p>
          <a:p>
            <a:pPr>
              <a:buFont typeface="Arial" pitchFamily="34" charset="0"/>
              <a:buChar char="•"/>
              <a:defRPr/>
            </a:pPr>
            <a:r>
              <a:rPr lang="en-US" dirty="0"/>
              <a:t> Grade in which student first enrolled, </a:t>
            </a:r>
          </a:p>
          <a:p>
            <a:pPr>
              <a:buFont typeface="Arial" pitchFamily="34" charset="0"/>
              <a:buChar char="•"/>
              <a:defRPr/>
            </a:pPr>
            <a:r>
              <a:rPr lang="en-US" dirty="0"/>
              <a:t> Whether student moved from a non-Promise eligible school within the district or outside of district, and </a:t>
            </a:r>
          </a:p>
          <a:p>
            <a:pPr>
              <a:buFont typeface="Arial" pitchFamily="34" charset="0"/>
              <a:buChar char="•"/>
              <a:defRPr/>
            </a:pPr>
            <a:r>
              <a:rPr lang="en-US" dirty="0"/>
              <a:t> Parents’ self-reported level of engagement in child’s schooling</a:t>
            </a:r>
          </a:p>
          <a:p>
            <a:pPr>
              <a:defRPr/>
            </a:pPr>
            <a:r>
              <a:rPr lang="en-US" dirty="0"/>
              <a:t>This suggests that the groups which the program aims to assist the most, particularly those that are potentially first generation college goers, are taking notice of The Promise and are enrolling their children in district schools. </a:t>
            </a:r>
          </a:p>
        </p:txBody>
      </p:sp>
      <p:sp>
        <p:nvSpPr>
          <p:cNvPr id="48131" name="Slide Number Placeholder 3"/>
          <p:cNvSpPr>
            <a:spLocks noGrp="1"/>
          </p:cNvSpPr>
          <p:nvPr>
            <p:ph type="sldNum" sz="quarter" idx="5"/>
          </p:nvPr>
        </p:nvSpPr>
        <p:spPr>
          <a:noFill/>
        </p:spPr>
        <p:txBody>
          <a:bodyPr/>
          <a:lstStyle/>
          <a:p>
            <a:fld id="{497148AA-207E-4679-8698-8A2F7E33D892}"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70517" y="4421823"/>
            <a:ext cx="4682067" cy="4493577"/>
          </a:xfrm>
        </p:spPr>
        <p:txBody>
          <a:bodyPr>
            <a:normAutofit fontScale="92500" lnSpcReduction="20000"/>
          </a:bodyPr>
          <a:lstStyle/>
          <a:p>
            <a:r>
              <a:rPr lang="en-US" dirty="0" smtClean="0"/>
              <a:t>Now moving to students’ perspectives. We found in focus group discussions with students in 8 through 12 grade that they reported that The Promise motivated them to strive for good grades and to show up for class. </a:t>
            </a:r>
          </a:p>
          <a:p>
            <a:r>
              <a:rPr lang="en-US" dirty="0" smtClean="0"/>
              <a:t>They also reported knowing about the program and were taking it into consideration for their college plans. </a:t>
            </a:r>
          </a:p>
          <a:p>
            <a:endParaRPr lang="en-US" dirty="0"/>
          </a:p>
          <a:p>
            <a:r>
              <a:rPr lang="en-US" dirty="0" smtClean="0"/>
              <a:t>However, many students lacked clarity about the </a:t>
            </a:r>
            <a:r>
              <a:rPr lang="en-US" dirty="0"/>
              <a:t>amount of available </a:t>
            </a:r>
            <a:r>
              <a:rPr lang="en-US" dirty="0" smtClean="0"/>
              <a:t>funding or </a:t>
            </a:r>
            <a:r>
              <a:rPr lang="en-US" dirty="0"/>
              <a:t>where scholarships could be </a:t>
            </a:r>
            <a:r>
              <a:rPr lang="en-US" dirty="0" smtClean="0"/>
              <a:t>used—this could primarily be because these program elements have changed since the program started and have now stabilized. They also did not know their whether they were eligible for the program. </a:t>
            </a:r>
            <a:endParaRPr lang="en-US" dirty="0"/>
          </a:p>
          <a:p>
            <a:r>
              <a:rPr lang="en-US" dirty="0" smtClean="0"/>
              <a:t>Based on these findings, two areas RAND recommended could be improved were for the program to </a:t>
            </a:r>
            <a:r>
              <a:rPr lang="en-US" dirty="0"/>
              <a:t>improve students’ knowledge about characteristics of The Promise scholarship </a:t>
            </a:r>
            <a:r>
              <a:rPr lang="en-US" dirty="0" smtClean="0"/>
              <a:t>program through individualized outreach efforts such as one-on-one meetings and letters to students, rather than solely through large-scale broad dissemination efforts like assemblies or brochure mailings that exist now. We also recommended that PPS and The Promise work together to develop and implement an on-line reporting system so that students and parents or guardians can ascertain </a:t>
            </a:r>
            <a:r>
              <a:rPr lang="en-US" dirty="0"/>
              <a:t>their eligibility </a:t>
            </a:r>
            <a:r>
              <a:rPr lang="en-US" dirty="0" smtClean="0"/>
              <a:t>status in “real-time” and know what they need to do to become Promise-ready in terms of grades and attendance if they are not already. </a:t>
            </a:r>
            <a:endParaRPr lang="en-US" dirty="0"/>
          </a:p>
        </p:txBody>
      </p:sp>
      <p:sp>
        <p:nvSpPr>
          <p:cNvPr id="4" name="Slide Number Placeholder 3"/>
          <p:cNvSpPr>
            <a:spLocks noGrp="1"/>
          </p:cNvSpPr>
          <p:nvPr>
            <p:ph type="sldNum" sz="quarter" idx="10"/>
          </p:nvPr>
        </p:nvSpPr>
        <p:spPr/>
        <p:txBody>
          <a:bodyPr/>
          <a:lstStyle/>
          <a:p>
            <a:pPr>
              <a:defRPr/>
            </a:pPr>
            <a:fld id="{44B6191C-B776-4D80-BBE1-E66324AE0E79}"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education_rvs_RGB.gif                                          00017AC6Macintosh HD                   BB0648D2:"/>
          <p:cNvPicPr>
            <a:picLocks noChangeAspect="1" noChangeArrowheads="1"/>
          </p:cNvPicPr>
          <p:nvPr/>
        </p:nvPicPr>
        <p:blipFill>
          <a:blip r:embed="rId2" cstate="print"/>
          <a:srcRect/>
          <a:stretch>
            <a:fillRect/>
          </a:stretch>
        </p:blipFill>
        <p:spPr bwMode="auto">
          <a:xfrm>
            <a:off x="304800" y="333375"/>
            <a:ext cx="3125788" cy="1039813"/>
          </a:xfrm>
          <a:prstGeom prst="rect">
            <a:avLst/>
          </a:prstGeom>
          <a:noFill/>
          <a:ln w="9525">
            <a:noFill/>
            <a:miter lim="800000"/>
            <a:headEnd/>
            <a:tailEnd/>
          </a:ln>
        </p:spPr>
      </p:pic>
      <p:sp>
        <p:nvSpPr>
          <p:cNvPr id="27650" name="Rectangle 2"/>
          <p:cNvSpPr>
            <a:spLocks noGrp="1" noChangeArrowheads="1"/>
          </p:cNvSpPr>
          <p:nvPr>
            <p:ph type="ctrTitle"/>
          </p:nvPr>
        </p:nvSpPr>
        <p:spPr>
          <a:xfrm>
            <a:off x="0" y="2463800"/>
            <a:ext cx="9144000" cy="1143000"/>
          </a:xfrm>
        </p:spPr>
        <p:txBody>
          <a:bodyPr/>
          <a:lstStyle>
            <a:lvl1pPr>
              <a:defRPr sz="3600"/>
            </a:lvl1pPr>
          </a:lstStyle>
          <a:p>
            <a:r>
              <a:rPr lang="en-US" altLang="en-US"/>
              <a:t>Click to edit Master title style</a:t>
            </a:r>
          </a:p>
        </p:txBody>
      </p:sp>
      <p:sp>
        <p:nvSpPr>
          <p:cNvPr id="27651" name="Rectangle 3"/>
          <p:cNvSpPr>
            <a:spLocks noGrp="1" noChangeArrowheads="1"/>
          </p:cNvSpPr>
          <p:nvPr>
            <p:ph type="subTitle" idx="1"/>
          </p:nvPr>
        </p:nvSpPr>
        <p:spPr>
          <a:xfrm>
            <a:off x="0" y="4368800"/>
            <a:ext cx="9144000" cy="1752600"/>
          </a:xfrm>
        </p:spPr>
        <p:txBody>
          <a:bodyPr lIns="91440" tIns="45720" rIns="91440" bIns="45720"/>
          <a:lstStyle>
            <a:lvl1pPr marL="0" indent="0" algn="ctr">
              <a:buFontTx/>
              <a:buNone/>
              <a:defRPr sz="2800"/>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88938"/>
            <a:ext cx="2286000" cy="5526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88938"/>
            <a:ext cx="6705600" cy="5526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7713" y="1482725"/>
            <a:ext cx="38100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482725"/>
            <a:ext cx="38100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88938"/>
            <a:ext cx="9144000" cy="611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47713" y="1482725"/>
            <a:ext cx="7772400" cy="4432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ChangeArrowheads="1"/>
          </p:cNvSpPr>
          <p:nvPr/>
        </p:nvSpPr>
        <p:spPr bwMode="auto">
          <a:xfrm>
            <a:off x="8561388" y="6400800"/>
            <a:ext cx="387350" cy="214313"/>
          </a:xfrm>
          <a:prstGeom prst="rect">
            <a:avLst/>
          </a:prstGeom>
          <a:noFill/>
          <a:ln w="12700">
            <a:noFill/>
            <a:miter lim="800000"/>
            <a:headEnd/>
            <a:tailEnd/>
          </a:ln>
          <a:effectLst/>
        </p:spPr>
        <p:txBody>
          <a:bodyPr wrap="none" lIns="92051" tIns="45245" rIns="92051" bIns="45245">
            <a:spAutoFit/>
          </a:bodyPr>
          <a:lstStyle/>
          <a:p>
            <a:pPr algn="r" defTabSz="908050" eaLnBrk="0" hangingPunct="0">
              <a:lnSpc>
                <a:spcPct val="90000"/>
              </a:lnSpc>
              <a:defRPr/>
            </a:pPr>
            <a:fld id="{25A3DE4C-8279-4493-B1E2-77F3E43560DC}" type="slidenum">
              <a:rPr lang="en-US" altLang="en-US" sz="900" b="1">
                <a:ea typeface="+mn-ea"/>
                <a:cs typeface="+mn-cs"/>
              </a:rPr>
              <a:pPr algn="r" defTabSz="908050" eaLnBrk="0" hangingPunct="0">
                <a:lnSpc>
                  <a:spcPct val="90000"/>
                </a:lnSpc>
                <a:defRPr/>
              </a:pPr>
              <a:t>‹#›</a:t>
            </a:fld>
            <a:r>
              <a:rPr lang="en-US" altLang="en-US" sz="900" b="1" dirty="0">
                <a:ea typeface="+mn-ea"/>
                <a:cs typeface="+mn-cs"/>
              </a:rPr>
              <a:t>  </a:t>
            </a:r>
          </a:p>
        </p:txBody>
      </p:sp>
      <p:pic>
        <p:nvPicPr>
          <p:cNvPr id="1029" name="Picture 9" descr="Whiteoldrand.gif                                               00016BA3Macintosh HD                   BB0648D2:"/>
          <p:cNvPicPr>
            <a:picLocks noChangeAspect="1" noChangeArrowheads="1"/>
          </p:cNvPicPr>
          <p:nvPr/>
        </p:nvPicPr>
        <p:blipFill>
          <a:blip r:embed="rId13" cstate="print"/>
          <a:srcRect/>
          <a:stretch>
            <a:fillRect/>
          </a:stretch>
        </p:blipFill>
        <p:spPr bwMode="auto">
          <a:xfrm>
            <a:off x="304800" y="6381750"/>
            <a:ext cx="612775" cy="1825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3200" b="1" i="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i="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i="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i="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i="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i="1">
          <a:solidFill>
            <a:schemeClr val="tx2"/>
          </a:solidFill>
          <a:latin typeface="Arial" charset="0"/>
        </a:defRPr>
      </a:lvl6pPr>
      <a:lvl7pPr marL="914400" algn="ctr" rtl="0" eaLnBrk="0" fontAlgn="base" hangingPunct="0">
        <a:spcBef>
          <a:spcPct val="0"/>
        </a:spcBef>
        <a:spcAft>
          <a:spcPct val="0"/>
        </a:spcAft>
        <a:defRPr sz="3200" b="1" i="1">
          <a:solidFill>
            <a:schemeClr val="tx2"/>
          </a:solidFill>
          <a:latin typeface="Arial" charset="0"/>
        </a:defRPr>
      </a:lvl7pPr>
      <a:lvl8pPr marL="1371600" algn="ctr" rtl="0" eaLnBrk="0" fontAlgn="base" hangingPunct="0">
        <a:spcBef>
          <a:spcPct val="0"/>
        </a:spcBef>
        <a:spcAft>
          <a:spcPct val="0"/>
        </a:spcAft>
        <a:defRPr sz="3200" b="1" i="1">
          <a:solidFill>
            <a:schemeClr val="tx2"/>
          </a:solidFill>
          <a:latin typeface="Arial" charset="0"/>
        </a:defRPr>
      </a:lvl8pPr>
      <a:lvl9pPr marL="1828800" algn="ctr" rtl="0" eaLnBrk="0" fontAlgn="base" hangingPunct="0">
        <a:spcBef>
          <a:spcPct val="0"/>
        </a:spcBef>
        <a:spcAft>
          <a:spcPct val="0"/>
        </a:spcAft>
        <a:defRPr sz="3200" b="1" i="1">
          <a:solidFill>
            <a:schemeClr val="tx2"/>
          </a:solidFill>
          <a:latin typeface="Arial" charset="0"/>
        </a:defRPr>
      </a:lvl9pPr>
    </p:titleStyle>
    <p:bodyStyle>
      <a:lvl1pPr marL="227013" indent="-227013" algn="l" rtl="0" eaLnBrk="0" fontAlgn="base" hangingPunct="0">
        <a:spcBef>
          <a:spcPct val="20000"/>
        </a:spcBef>
        <a:spcAft>
          <a:spcPct val="0"/>
        </a:spcAft>
        <a:buClr>
          <a:schemeClr val="tx2"/>
        </a:buClr>
        <a:buSzPct val="115000"/>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4pPr>
      <a:lvl5pPr marL="2057400" indent="-228600" algn="l" rtl="0" eaLnBrk="0" fontAlgn="base" hangingPunct="0">
        <a:spcBef>
          <a:spcPct val="20000"/>
        </a:spcBef>
        <a:spcAft>
          <a:spcPct val="0"/>
        </a:spcAft>
        <a:buSzPct val="80000"/>
        <a:buChar char="•"/>
        <a:defRPr sz="2400" b="1">
          <a:solidFill>
            <a:schemeClr val="tx1"/>
          </a:solidFill>
          <a:latin typeface="+mn-lt"/>
          <a:ea typeface="ＭＳ Ｐゴシック" charset="-128"/>
        </a:defRPr>
      </a:lvl5pPr>
      <a:lvl6pPr marL="2514600" indent="-228600" algn="l" rtl="0" eaLnBrk="0" fontAlgn="base" hangingPunct="0">
        <a:spcBef>
          <a:spcPct val="20000"/>
        </a:spcBef>
        <a:spcAft>
          <a:spcPct val="0"/>
        </a:spcAft>
        <a:buSzPct val="80000"/>
        <a:buChar char="•"/>
        <a:defRPr sz="2400" b="1">
          <a:solidFill>
            <a:schemeClr val="tx1"/>
          </a:solidFill>
          <a:latin typeface="+mn-lt"/>
        </a:defRPr>
      </a:lvl6pPr>
      <a:lvl7pPr marL="2971800" indent="-228600" algn="l" rtl="0" eaLnBrk="0" fontAlgn="base" hangingPunct="0">
        <a:spcBef>
          <a:spcPct val="20000"/>
        </a:spcBef>
        <a:spcAft>
          <a:spcPct val="0"/>
        </a:spcAft>
        <a:buSzPct val="80000"/>
        <a:buChar char="•"/>
        <a:defRPr sz="2400" b="1">
          <a:solidFill>
            <a:schemeClr val="tx1"/>
          </a:solidFill>
          <a:latin typeface="+mn-lt"/>
        </a:defRPr>
      </a:lvl7pPr>
      <a:lvl8pPr marL="3429000" indent="-228600" algn="l" rtl="0" eaLnBrk="0" fontAlgn="base" hangingPunct="0">
        <a:spcBef>
          <a:spcPct val="20000"/>
        </a:spcBef>
        <a:spcAft>
          <a:spcPct val="0"/>
        </a:spcAft>
        <a:buSzPct val="80000"/>
        <a:buChar char="•"/>
        <a:defRPr sz="2400" b="1">
          <a:solidFill>
            <a:schemeClr val="tx1"/>
          </a:solidFill>
          <a:latin typeface="+mn-lt"/>
        </a:defRPr>
      </a:lvl8pPr>
      <a:lvl9pPr marL="3886200" indent="-228600" algn="l" rtl="0" eaLnBrk="0" fontAlgn="base" hangingPunct="0">
        <a:spcBef>
          <a:spcPct val="20000"/>
        </a:spcBef>
        <a:spcAft>
          <a:spcPct val="0"/>
        </a:spcAft>
        <a:buSzPct val="8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0" y="2086264"/>
            <a:ext cx="9144000" cy="1143000"/>
          </a:xfrm>
        </p:spPr>
        <p:txBody>
          <a:bodyPr/>
          <a:lstStyle/>
          <a:p>
            <a:r>
              <a:rPr lang="en-US" dirty="0" smtClean="0"/>
              <a:t>An Evaluation of the Early Progress </a:t>
            </a:r>
            <a:br>
              <a:rPr lang="en-US" dirty="0" smtClean="0"/>
            </a:br>
            <a:r>
              <a:rPr lang="en-US" dirty="0" smtClean="0"/>
              <a:t>of The Pittsburgh Promise</a:t>
            </a:r>
            <a:r>
              <a:rPr lang="en-US" sz="2800" baseline="30000" dirty="0" smtClean="0"/>
              <a:t>®</a:t>
            </a:r>
            <a:r>
              <a:rPr lang="en-US" dirty="0" smtClean="0"/>
              <a:t> </a:t>
            </a:r>
            <a:br>
              <a:rPr lang="en-US" dirty="0" smtClean="0"/>
            </a:br>
            <a:r>
              <a:rPr lang="en-US" dirty="0" smtClean="0"/>
              <a:t>and New Haven Promise</a:t>
            </a:r>
            <a:br>
              <a:rPr lang="en-US" dirty="0" smtClean="0"/>
            </a:br>
            <a:r>
              <a:rPr lang="en-US" dirty="0" smtClean="0"/>
              <a:t> </a:t>
            </a:r>
            <a:br>
              <a:rPr lang="en-US" dirty="0" smtClean="0"/>
            </a:br>
            <a:endParaRPr lang="en-US" dirty="0" smtClean="0"/>
          </a:p>
        </p:txBody>
      </p:sp>
      <p:sp>
        <p:nvSpPr>
          <p:cNvPr id="14338" name="Rectangle 3"/>
          <p:cNvSpPr>
            <a:spLocks noGrp="1" noChangeArrowheads="1"/>
          </p:cNvSpPr>
          <p:nvPr>
            <p:ph type="subTitle" idx="1"/>
          </p:nvPr>
        </p:nvSpPr>
        <p:spPr>
          <a:xfrm>
            <a:off x="0" y="4430856"/>
            <a:ext cx="9144000" cy="1643063"/>
          </a:xfrm>
        </p:spPr>
        <p:txBody>
          <a:bodyPr/>
          <a:lstStyle/>
          <a:p>
            <a:endParaRPr lang="en-US" sz="2000" dirty="0"/>
          </a:p>
          <a:p>
            <a:r>
              <a:rPr lang="en-US" sz="2400" dirty="0" smtClean="0"/>
              <a:t>Gabriella C. </a:t>
            </a:r>
            <a:r>
              <a:rPr lang="en-US" sz="2400" dirty="0" smtClean="0"/>
              <a:t>Gonzalez and </a:t>
            </a:r>
            <a:r>
              <a:rPr lang="en-US" sz="2400" dirty="0" smtClean="0"/>
              <a:t>Robert </a:t>
            </a:r>
            <a:r>
              <a:rPr lang="en-US" sz="2400" smtClean="0"/>
              <a:t>Bozick</a:t>
            </a: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41675" y="3143253"/>
            <a:ext cx="2101320" cy="2862322"/>
          </a:xfrm>
          <a:prstGeom prst="rect">
            <a:avLst/>
          </a:prstGeom>
          <a:solidFill>
            <a:srgbClr val="B7FFC8"/>
          </a:solidFill>
          <a:ln>
            <a:solidFill>
              <a:schemeClr val="tx1"/>
            </a:solidFill>
          </a:ln>
        </p:spPr>
        <p:txBody>
          <a:bodyPr wrap="square" rtlCol="0" anchor="t" anchorCtr="1">
            <a:spAutoFit/>
          </a:bodyPr>
          <a:lstStyle/>
          <a:p>
            <a:pPr algn="ct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Students reported being motivated by the program</a:t>
            </a:r>
            <a:br>
              <a:rPr lang="en-US" sz="1800" b="1" dirty="0" smtClean="0">
                <a:solidFill>
                  <a:srgbClr val="000000"/>
                </a:solidFill>
              </a:rPr>
            </a:br>
            <a:endParaRPr lang="en-US" sz="1800" b="1" dirty="0" smtClean="0">
              <a:solidFill>
                <a:srgbClr val="000000"/>
              </a:solidFill>
            </a:endParaRPr>
          </a:p>
          <a:p>
            <a:pPr algn="ctr"/>
            <a:endParaRPr lang="en-US" sz="1800" b="1" dirty="0">
              <a:solidFill>
                <a:srgbClr val="000000"/>
              </a:solidFill>
            </a:endParaRPr>
          </a:p>
          <a:p>
            <a:pPr algn="ctr"/>
            <a:endParaRPr lang="en-US" sz="1800" b="1" dirty="0" smtClean="0">
              <a:solidFill>
                <a:srgbClr val="000000"/>
              </a:solidFill>
            </a:endParaRPr>
          </a:p>
          <a:p>
            <a:pPr algn="ctr"/>
            <a:endParaRPr lang="en-US" sz="1800" b="1" dirty="0" smtClean="0">
              <a:solidFill>
                <a:srgbClr val="000000"/>
              </a:solidFill>
            </a:endParaRPr>
          </a:p>
          <a:p>
            <a:pPr algn="ctr"/>
            <a:endParaRPr lang="en-US" sz="1800" b="1" dirty="0">
              <a:solidFill>
                <a:srgbClr val="000000"/>
              </a:solidFill>
            </a:endParaRPr>
          </a:p>
        </p:txBody>
      </p:sp>
      <p:sp>
        <p:nvSpPr>
          <p:cNvPr id="2" name="Title 1"/>
          <p:cNvSpPr>
            <a:spLocks noGrp="1"/>
          </p:cNvSpPr>
          <p:nvPr>
            <p:ph type="title"/>
          </p:nvPr>
        </p:nvSpPr>
        <p:spPr/>
        <p:txBody>
          <a:bodyPr/>
          <a:lstStyle/>
          <a:p>
            <a:r>
              <a:rPr lang="en-US" dirty="0" smtClean="0"/>
              <a:t>Summary of Key Findings</a:t>
            </a:r>
            <a:endParaRPr lang="en-US" dirty="0"/>
          </a:p>
        </p:txBody>
      </p:sp>
      <p:sp>
        <p:nvSpPr>
          <p:cNvPr id="4" name="TextBox 3"/>
          <p:cNvSpPr txBox="1"/>
          <p:nvPr/>
        </p:nvSpPr>
        <p:spPr>
          <a:xfrm>
            <a:off x="358234" y="1358635"/>
            <a:ext cx="2102782" cy="1785104"/>
          </a:xfrm>
          <a:prstGeom prst="rect">
            <a:avLst/>
          </a:prstGeom>
          <a:solidFill>
            <a:schemeClr val="accent6"/>
          </a:solidFill>
          <a:ln>
            <a:solidFill>
              <a:schemeClr val="tx1"/>
            </a:solidFill>
          </a:ln>
        </p:spPr>
        <p:txBody>
          <a:bodyPr wrap="square" rtlCol="0" anchor="ctr" anchorCtr="1">
            <a:noAutofit/>
          </a:bodyPr>
          <a:lstStyle/>
          <a:p>
            <a:pPr algn="ctr"/>
            <a:r>
              <a:rPr lang="en-US" sz="2200" b="1" dirty="0" smtClean="0"/>
              <a:t>Enrollment </a:t>
            </a:r>
            <a:br>
              <a:rPr lang="en-US" sz="2200" b="1" dirty="0" smtClean="0"/>
            </a:br>
            <a:r>
              <a:rPr lang="en-US" sz="2200" b="1" dirty="0" smtClean="0"/>
              <a:t>in </a:t>
            </a:r>
            <a:br>
              <a:rPr lang="en-US" sz="2200" b="1" dirty="0" smtClean="0"/>
            </a:br>
            <a:r>
              <a:rPr lang="en-US" sz="2200" b="1" dirty="0" smtClean="0"/>
              <a:t>PPS</a:t>
            </a:r>
          </a:p>
        </p:txBody>
      </p:sp>
      <p:sp>
        <p:nvSpPr>
          <p:cNvPr id="5" name="TextBox 4"/>
          <p:cNvSpPr txBox="1"/>
          <p:nvPr/>
        </p:nvSpPr>
        <p:spPr>
          <a:xfrm>
            <a:off x="2451049" y="1358635"/>
            <a:ext cx="2102782" cy="1785104"/>
          </a:xfrm>
          <a:prstGeom prst="rect">
            <a:avLst/>
          </a:prstGeom>
          <a:solidFill>
            <a:srgbClr val="000090"/>
          </a:solidFill>
          <a:ln>
            <a:solidFill>
              <a:schemeClr val="tx1"/>
            </a:solidFill>
          </a:ln>
        </p:spPr>
        <p:txBody>
          <a:bodyPr wrap="square" rtlCol="0" anchor="ctr" anchorCtr="1">
            <a:noAutofit/>
          </a:bodyPr>
          <a:lstStyle/>
          <a:p>
            <a:pPr algn="ctr"/>
            <a:r>
              <a:rPr lang="en-US" sz="2200" b="1" dirty="0" smtClean="0"/>
              <a:t>Influence on parents’ decision to enroll child in PPS</a:t>
            </a:r>
            <a:endParaRPr lang="en-US" sz="2200" b="1" dirty="0"/>
          </a:p>
        </p:txBody>
      </p:sp>
      <p:sp>
        <p:nvSpPr>
          <p:cNvPr id="6" name="TextBox 5"/>
          <p:cNvSpPr txBox="1"/>
          <p:nvPr/>
        </p:nvSpPr>
        <p:spPr>
          <a:xfrm>
            <a:off x="4549217" y="1358635"/>
            <a:ext cx="2102782" cy="1785104"/>
          </a:xfrm>
          <a:prstGeom prst="rect">
            <a:avLst/>
          </a:prstGeom>
          <a:solidFill>
            <a:srgbClr val="008000"/>
          </a:solidFill>
          <a:ln>
            <a:solidFill>
              <a:schemeClr val="tx1"/>
            </a:solidFill>
          </a:ln>
        </p:spPr>
        <p:txBody>
          <a:bodyPr wrap="square" rtlCol="0" anchor="ctr" anchorCtr="1">
            <a:noAutofit/>
          </a:bodyPr>
          <a:lstStyle/>
          <a:p>
            <a:pPr algn="ctr"/>
            <a:r>
              <a:rPr lang="en-US" sz="2200" b="1" dirty="0" smtClean="0"/>
              <a:t>Influence on students’ attitudes and behaviors</a:t>
            </a:r>
          </a:p>
        </p:txBody>
      </p:sp>
      <p:sp>
        <p:nvSpPr>
          <p:cNvPr id="7" name="TextBox 6"/>
          <p:cNvSpPr txBox="1"/>
          <p:nvPr/>
        </p:nvSpPr>
        <p:spPr>
          <a:xfrm>
            <a:off x="6646829" y="1358635"/>
            <a:ext cx="2102782" cy="1785104"/>
          </a:xfrm>
          <a:prstGeom prst="rect">
            <a:avLst/>
          </a:prstGeom>
          <a:solidFill>
            <a:srgbClr val="660066"/>
          </a:solidFill>
          <a:ln>
            <a:solidFill>
              <a:schemeClr val="tx1"/>
            </a:solidFill>
          </a:ln>
        </p:spPr>
        <p:txBody>
          <a:bodyPr wrap="square" rtlCol="0" anchor="ctr" anchorCtr="1">
            <a:noAutofit/>
          </a:bodyPr>
          <a:lstStyle/>
          <a:p>
            <a:pPr algn="ctr"/>
            <a:r>
              <a:rPr lang="en-US" sz="2200" b="1" dirty="0" smtClean="0"/>
              <a:t>College enrollment and persistence rates</a:t>
            </a:r>
            <a:endParaRPr lang="en-US" sz="2200" b="1" dirty="0"/>
          </a:p>
        </p:txBody>
      </p:sp>
      <p:sp>
        <p:nvSpPr>
          <p:cNvPr id="8" name="TextBox 7"/>
          <p:cNvSpPr txBox="1"/>
          <p:nvPr/>
        </p:nvSpPr>
        <p:spPr>
          <a:xfrm>
            <a:off x="358246" y="3143253"/>
            <a:ext cx="2091267" cy="2862322"/>
          </a:xfrm>
          <a:prstGeom prst="rect">
            <a:avLst/>
          </a:prstGeom>
          <a:solidFill>
            <a:schemeClr val="accent2">
              <a:lumMod val="20000"/>
              <a:lumOff val="80000"/>
            </a:schemeClr>
          </a:solidFill>
          <a:ln>
            <a:solidFill>
              <a:schemeClr val="tx1"/>
            </a:solidFill>
          </a:ln>
        </p:spPr>
        <p:txBody>
          <a:bodyPr wrap="square" rtlCol="0" anchor="t" anchorCtr="1">
            <a:spAutoFit/>
          </a:bodyPr>
          <a:lstStyle/>
          <a:p>
            <a:pPr algn="ct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PPS enrollments have stabilized, rather than continuing to decline; </a:t>
            </a:r>
            <a:r>
              <a:rPr lang="en-US" sz="1800" b="1" dirty="0">
                <a:solidFill>
                  <a:schemeClr val="bg1"/>
                </a:solidFill>
              </a:rPr>
              <a:t>n</a:t>
            </a:r>
            <a:r>
              <a:rPr lang="en-US" sz="1800" b="1" dirty="0" smtClean="0">
                <a:solidFill>
                  <a:schemeClr val="bg1"/>
                </a:solidFill>
              </a:rPr>
              <a:t>umbers </a:t>
            </a:r>
            <a:r>
              <a:rPr lang="en-US" sz="1800" b="1" dirty="0">
                <a:solidFill>
                  <a:schemeClr val="bg1"/>
                </a:solidFill>
              </a:rPr>
              <a:t>of students new to the district are inconsistent across the </a:t>
            </a:r>
            <a:r>
              <a:rPr lang="en-US" sz="1800" b="1" dirty="0" smtClean="0">
                <a:solidFill>
                  <a:schemeClr val="bg1"/>
                </a:solidFill>
              </a:rPr>
              <a:t>years </a:t>
            </a:r>
            <a:endParaRPr lang="en-US" sz="1800" b="1" dirty="0">
              <a:solidFill>
                <a:schemeClr val="bg1"/>
              </a:solidFill>
            </a:endParaRPr>
          </a:p>
        </p:txBody>
      </p:sp>
      <p:sp>
        <p:nvSpPr>
          <p:cNvPr id="9" name="TextBox 8"/>
          <p:cNvSpPr txBox="1"/>
          <p:nvPr/>
        </p:nvSpPr>
        <p:spPr>
          <a:xfrm>
            <a:off x="2452850" y="3143253"/>
            <a:ext cx="2094345" cy="2862322"/>
          </a:xfrm>
          <a:prstGeom prst="rect">
            <a:avLst/>
          </a:prstGeom>
          <a:solidFill>
            <a:schemeClr val="bg2">
              <a:lumMod val="40000"/>
              <a:lumOff val="60000"/>
            </a:schemeClr>
          </a:solidFill>
          <a:ln>
            <a:solidFill>
              <a:schemeClr val="tx1"/>
            </a:solidFill>
          </a:ln>
        </p:spPr>
        <p:txBody>
          <a:bodyPr wrap="square" rtlCol="0" anchor="t" anchorCtr="1">
            <a:spAutoFit/>
          </a:bodyPr>
          <a:lstStyle/>
          <a:p>
            <a:pPr algn="ct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Parents considered the program an important factor in enrollment decisions</a:t>
            </a:r>
          </a:p>
          <a:p>
            <a:pPr algn="ctr"/>
            <a:endParaRPr lang="en-US" sz="1800" b="1" dirty="0">
              <a:solidFill>
                <a:srgbClr val="000000"/>
              </a:solidFill>
            </a:endParaRPr>
          </a:p>
          <a:p>
            <a:pPr algn="ctr"/>
            <a:r>
              <a:rPr lang="en-US" sz="1800" b="1" dirty="0" smtClean="0">
                <a:solidFill>
                  <a:srgbClr val="000000"/>
                </a:solidFill>
              </a:rPr>
              <a:t/>
            </a:r>
            <a:br>
              <a:rPr lang="en-US" sz="1800" b="1" dirty="0" smtClean="0">
                <a:solidFill>
                  <a:srgbClr val="000000"/>
                </a:solidFill>
              </a:rPr>
            </a:br>
            <a:endParaRPr lang="en-US" sz="1800" b="1" dirty="0">
              <a:solidFill>
                <a:srgbClr val="000000"/>
              </a:solidFill>
            </a:endParaRPr>
          </a:p>
        </p:txBody>
      </p:sp>
      <p:sp>
        <p:nvSpPr>
          <p:cNvPr id="11" name="TextBox 10"/>
          <p:cNvSpPr txBox="1"/>
          <p:nvPr/>
        </p:nvSpPr>
        <p:spPr>
          <a:xfrm>
            <a:off x="6646333" y="3143253"/>
            <a:ext cx="2106522" cy="2862322"/>
          </a:xfrm>
          <a:prstGeom prst="rect">
            <a:avLst/>
          </a:prstGeom>
          <a:solidFill>
            <a:srgbClr val="D7BFFF"/>
          </a:solidFill>
          <a:ln>
            <a:solidFill>
              <a:schemeClr val="tx1"/>
            </a:solidFill>
          </a:ln>
        </p:spPr>
        <p:txBody>
          <a:bodyPr wrap="square" rtlCol="0" anchor="t" anchorCtr="1">
            <a:spAutoFit/>
          </a:bodyPr>
          <a:lstStyle/>
          <a:p>
            <a:pPr algn="ct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Enrollment rates for scholarship-eligible graduates have increased; persistence rates have remained about the same</a:t>
            </a:r>
          </a:p>
          <a:p>
            <a:pPr algn="ctr"/>
            <a:endParaRPr lang="en-US" sz="1800" b="1"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0" y="304800"/>
            <a:ext cx="9144000" cy="611188"/>
          </a:xfrm>
        </p:spPr>
        <p:txBody>
          <a:bodyPr/>
          <a:lstStyle/>
          <a:p>
            <a:r>
              <a:rPr lang="en-US" dirty="0" smtClean="0"/>
              <a:t>RAND Recommended Some Ways to Strengthen the Program</a:t>
            </a:r>
          </a:p>
        </p:txBody>
      </p:sp>
      <p:sp>
        <p:nvSpPr>
          <p:cNvPr id="79874" name="Content Placeholder 2"/>
          <p:cNvSpPr>
            <a:spLocks noGrp="1"/>
          </p:cNvSpPr>
          <p:nvPr>
            <p:ph idx="1"/>
          </p:nvPr>
        </p:nvSpPr>
        <p:spPr>
          <a:xfrm>
            <a:off x="436268" y="1424252"/>
            <a:ext cx="8269105" cy="4934839"/>
          </a:xfrm>
        </p:spPr>
        <p:txBody>
          <a:bodyPr/>
          <a:lstStyle/>
          <a:p>
            <a:r>
              <a:rPr lang="en-US" dirty="0" smtClean="0"/>
              <a:t>Standardize efforts to provide information to students about the college and federal financial aid application process</a:t>
            </a:r>
          </a:p>
          <a:p>
            <a:pPr>
              <a:spcBef>
                <a:spcPts val="1800"/>
              </a:spcBef>
            </a:pPr>
            <a:r>
              <a:rPr lang="en-US" dirty="0" smtClean="0"/>
              <a:t>Implement practices to improve students’ knowledge about characteristics of The Promise scholarship program</a:t>
            </a:r>
          </a:p>
          <a:p>
            <a:pPr>
              <a:spcBef>
                <a:spcPts val="1800"/>
              </a:spcBef>
            </a:pPr>
            <a:r>
              <a:rPr lang="en-US" dirty="0" smtClean="0"/>
              <a:t>Implement online reporting to help students ascertain their eligibility status</a:t>
            </a:r>
          </a:p>
          <a:p>
            <a:pPr>
              <a:spcBef>
                <a:spcPts val="1800"/>
              </a:spcBef>
            </a:pPr>
            <a:r>
              <a:rPr lang="en-US" dirty="0" smtClean="0"/>
              <a:t>Institute </a:t>
            </a:r>
            <a:r>
              <a:rPr lang="en-US" dirty="0"/>
              <a:t>a mentoring system in which Promise Scholars mentor high school </a:t>
            </a:r>
            <a:r>
              <a:rPr lang="en-US" dirty="0" smtClean="0"/>
              <a:t>students</a:t>
            </a:r>
            <a:endParaRPr lang="en-US" dirty="0"/>
          </a:p>
        </p:txBody>
      </p:sp>
    </p:spTree>
    <p:extLst>
      <p:ext uri="{BB962C8B-B14F-4D97-AF65-F5344CB8AC3E}">
        <p14:creationId xmlns:p14="http://schemas.microsoft.com/office/powerpoint/2010/main" val="42184630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br>
              <a:rPr lang="en-US" dirty="0" smtClean="0"/>
            </a:br>
            <a:endParaRPr lang="en-US" dirty="0"/>
          </a:p>
        </p:txBody>
      </p:sp>
      <p:sp>
        <p:nvSpPr>
          <p:cNvPr id="3" name="Content Placeholder 2"/>
          <p:cNvSpPr>
            <a:spLocks noGrp="1"/>
          </p:cNvSpPr>
          <p:nvPr>
            <p:ph idx="1"/>
          </p:nvPr>
        </p:nvSpPr>
        <p:spPr>
          <a:xfrm>
            <a:off x="747713" y="1183264"/>
            <a:ext cx="7772400" cy="5172632"/>
          </a:xfrm>
        </p:spPr>
        <p:txBody>
          <a:bodyPr/>
          <a:lstStyle/>
          <a:p>
            <a:r>
              <a:rPr lang="en-US" dirty="0" smtClean="0"/>
              <a:t>These early findings provide a solid baseline for future evaluations</a:t>
            </a:r>
          </a:p>
          <a:p>
            <a:pPr>
              <a:spcBef>
                <a:spcPts val="1800"/>
              </a:spcBef>
            </a:pPr>
            <a:r>
              <a:rPr lang="en-US" dirty="0" smtClean="0"/>
              <a:t>To fully assess the program’s impact, there must be enough time for a full cohort to go through high school, complete college, and enter the work force </a:t>
            </a:r>
          </a:p>
          <a:p>
            <a:pPr>
              <a:spcBef>
                <a:spcPts val="1800"/>
              </a:spcBef>
            </a:pPr>
            <a:r>
              <a:rPr lang="en-US" dirty="0" smtClean="0"/>
              <a:t>Future research should examine other important components of the program, such as</a:t>
            </a:r>
          </a:p>
          <a:p>
            <a:pPr lvl="1"/>
            <a:r>
              <a:rPr lang="en-US" sz="2000" dirty="0" smtClean="0"/>
              <a:t>High school graduation rates</a:t>
            </a:r>
          </a:p>
          <a:p>
            <a:pPr lvl="1"/>
            <a:r>
              <a:rPr lang="en-US" sz="2000" dirty="0" smtClean="0"/>
              <a:t>Community engagement</a:t>
            </a:r>
          </a:p>
          <a:p>
            <a:pPr lvl="1"/>
            <a:r>
              <a:rPr lang="en-US" sz="2000" dirty="0" smtClean="0"/>
              <a:t>Workforce characteristics</a:t>
            </a:r>
            <a:endParaRPr lang="en-US" sz="2000" dirty="0"/>
          </a:p>
        </p:txBody>
      </p:sp>
    </p:spTree>
    <p:extLst>
      <p:ext uri="{BB962C8B-B14F-4D97-AF65-F5344CB8AC3E}">
        <p14:creationId xmlns:p14="http://schemas.microsoft.com/office/powerpoint/2010/main" val="34955314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611187"/>
          </a:xfrm>
        </p:spPr>
        <p:txBody>
          <a:bodyPr/>
          <a:lstStyle/>
          <a:p>
            <a:r>
              <a:rPr lang="en-US" sz="2800" dirty="0" smtClean="0"/>
              <a:t>In July 2013, New Haven Promise Board asked RAND to Analyze Progress to Date of New Haven District Reforms and New Haven Promise</a:t>
            </a:r>
            <a:endParaRPr lang="en-US" sz="2800" dirty="0"/>
          </a:p>
        </p:txBody>
      </p:sp>
      <p:sp>
        <p:nvSpPr>
          <p:cNvPr id="3" name="Content Placeholder 2"/>
          <p:cNvSpPr>
            <a:spLocks noGrp="1"/>
          </p:cNvSpPr>
          <p:nvPr>
            <p:ph idx="1"/>
          </p:nvPr>
        </p:nvSpPr>
        <p:spPr>
          <a:xfrm>
            <a:off x="708419" y="1534369"/>
            <a:ext cx="7772400" cy="5637693"/>
          </a:xfrm>
          <a:noFill/>
        </p:spPr>
        <p:txBody>
          <a:bodyPr>
            <a:normAutofit fontScale="92500" lnSpcReduction="10000"/>
          </a:bodyPr>
          <a:lstStyle/>
          <a:p>
            <a:pPr marL="457200" indent="-457200">
              <a:buSzPct val="100000"/>
              <a:buAutoNum type="arabicPeriod"/>
            </a:pPr>
            <a:r>
              <a:rPr lang="en-US" dirty="0" smtClean="0"/>
              <a:t>Measure the progress of New Haven Public School (NHPS) students’ educational outcomes</a:t>
            </a:r>
          </a:p>
          <a:p>
            <a:pPr marL="973137" lvl="1" indent="-457200">
              <a:buSzPct val="100000"/>
            </a:pPr>
            <a:r>
              <a:rPr lang="en-US" sz="2100" dirty="0"/>
              <a:t>Examine </a:t>
            </a:r>
            <a:r>
              <a:rPr lang="en-US" sz="2100" i="1" dirty="0"/>
              <a:t>variations</a:t>
            </a:r>
            <a:r>
              <a:rPr lang="en-US" sz="2100" dirty="0"/>
              <a:t> in educational outcomes since 2010 and </a:t>
            </a:r>
            <a:r>
              <a:rPr lang="en-US" sz="2100" i="1" dirty="0"/>
              <a:t>associations </a:t>
            </a:r>
            <a:r>
              <a:rPr lang="en-US" sz="2100" dirty="0"/>
              <a:t>among School Change </a:t>
            </a:r>
            <a:r>
              <a:rPr lang="en-US" sz="2100" dirty="0" smtClean="0"/>
              <a:t>components</a:t>
            </a:r>
          </a:p>
          <a:p>
            <a:pPr marL="973137" lvl="1" indent="-457200">
              <a:buSzPct val="100000"/>
            </a:pPr>
            <a:r>
              <a:rPr lang="en-US" sz="2100" i="1" dirty="0"/>
              <a:t>Compare</a:t>
            </a:r>
            <a:r>
              <a:rPr lang="en-US" sz="2100" dirty="0"/>
              <a:t> district’s educational outcomes: </a:t>
            </a:r>
            <a:endParaRPr lang="en-US" sz="2100" dirty="0" smtClean="0"/>
          </a:p>
          <a:p>
            <a:pPr marL="1373187" lvl="2" indent="-457200">
              <a:buSzPct val="100000"/>
            </a:pPr>
            <a:r>
              <a:rPr lang="en-US" sz="2100" dirty="0"/>
              <a:t>B</a:t>
            </a:r>
            <a:r>
              <a:rPr lang="en-US" sz="2100" dirty="0" smtClean="0"/>
              <a:t>efore 2010</a:t>
            </a:r>
          </a:p>
          <a:p>
            <a:pPr marL="1373187" lvl="2" indent="-457200">
              <a:buSzPct val="100000"/>
            </a:pPr>
            <a:r>
              <a:rPr lang="en-US" sz="2100" dirty="0"/>
              <a:t>W</a:t>
            </a:r>
            <a:r>
              <a:rPr lang="en-US" sz="2100" dirty="0" smtClean="0"/>
              <a:t>ith students in other CT districts</a:t>
            </a:r>
          </a:p>
          <a:p>
            <a:pPr marL="457200" indent="-457200">
              <a:buSzPct val="100000"/>
              <a:buAutoNum type="arabicPeriod"/>
            </a:pPr>
            <a:r>
              <a:rPr lang="en-US" dirty="0"/>
              <a:t>Evaluate </a:t>
            </a:r>
            <a:r>
              <a:rPr lang="en-US" dirty="0" smtClean="0"/>
              <a:t>the implementation of New </a:t>
            </a:r>
            <a:r>
              <a:rPr lang="en-US" dirty="0"/>
              <a:t>Haven </a:t>
            </a:r>
            <a:r>
              <a:rPr lang="en-US" dirty="0" smtClean="0"/>
              <a:t>Promise</a:t>
            </a:r>
          </a:p>
          <a:p>
            <a:pPr marL="973137" lvl="1" indent="-457200">
              <a:buSzPct val="100000"/>
            </a:pPr>
            <a:r>
              <a:rPr lang="en-US" sz="1900" dirty="0" smtClean="0"/>
              <a:t>Analyze </a:t>
            </a:r>
            <a:r>
              <a:rPr lang="en-US" sz="1900" dirty="0"/>
              <a:t>students’ and parents’ attitudes about Promise and </a:t>
            </a:r>
            <a:r>
              <a:rPr lang="en-US" sz="1900" dirty="0" smtClean="0"/>
              <a:t>NHPS</a:t>
            </a:r>
          </a:p>
          <a:p>
            <a:pPr marL="973137" lvl="1" indent="-457200">
              <a:buSzPct val="100000"/>
            </a:pPr>
            <a:r>
              <a:rPr lang="en-US" sz="1900" dirty="0"/>
              <a:t>Review Promise’s performance to </a:t>
            </a:r>
            <a:r>
              <a:rPr lang="en-US" sz="1900" dirty="0" smtClean="0"/>
              <a:t>date: </a:t>
            </a:r>
          </a:p>
          <a:p>
            <a:pPr marL="1373187" lvl="2" indent="-457200">
              <a:buSzPct val="100000"/>
            </a:pPr>
            <a:r>
              <a:rPr lang="en-US" sz="1900" dirty="0" smtClean="0"/>
              <a:t>Compare program design to “promising practices” in field</a:t>
            </a:r>
          </a:p>
          <a:p>
            <a:pPr lvl="1"/>
            <a:r>
              <a:rPr lang="en-US" sz="1900" dirty="0"/>
              <a:t>Examine patterns of community-level </a:t>
            </a:r>
            <a:r>
              <a:rPr lang="en-US" sz="1900" dirty="0" smtClean="0"/>
              <a:t>indicators </a:t>
            </a:r>
          </a:p>
          <a:p>
            <a:pPr lvl="2"/>
            <a:r>
              <a:rPr lang="en-US" sz="1900" dirty="0" smtClean="0"/>
              <a:t>Since 2010</a:t>
            </a:r>
          </a:p>
          <a:p>
            <a:pPr lvl="2"/>
            <a:r>
              <a:rPr lang="en-US" sz="1900" dirty="0" smtClean="0"/>
              <a:t>Compared </a:t>
            </a:r>
            <a:r>
              <a:rPr lang="en-US" sz="1900" dirty="0"/>
              <a:t>to other cities in </a:t>
            </a:r>
            <a:r>
              <a:rPr lang="en-US" sz="1900" dirty="0" smtClean="0"/>
              <a:t>CT</a:t>
            </a:r>
          </a:p>
          <a:p>
            <a:pPr marL="457200" indent="-457200">
              <a:buSzPct val="100000"/>
              <a:buAutoNum type="arabicPeriod"/>
            </a:pPr>
            <a:r>
              <a:rPr lang="en-US" dirty="0" smtClean="0"/>
              <a:t>Develop </a:t>
            </a:r>
            <a:r>
              <a:rPr lang="en-US" dirty="0"/>
              <a:t>a tool for New Haven Promise to </a:t>
            </a:r>
            <a:r>
              <a:rPr lang="en-US" dirty="0" smtClean="0"/>
              <a:t>report </a:t>
            </a:r>
            <a:r>
              <a:rPr lang="en-US" dirty="0"/>
              <a:t>education </a:t>
            </a:r>
            <a:r>
              <a:rPr lang="en-US" dirty="0" smtClean="0"/>
              <a:t>indicators each year</a:t>
            </a:r>
          </a:p>
          <a:p>
            <a:pPr marL="457200" lvl="1" indent="0">
              <a:buSzPct val="100000"/>
              <a:buNone/>
            </a:pPr>
            <a:r>
              <a:rPr lang="en-US" dirty="0" smtClean="0"/>
              <a:t>	</a:t>
            </a:r>
          </a:p>
          <a:p>
            <a:pPr marL="457200" indent="-457200">
              <a:buFont typeface="+mj-lt"/>
              <a:buAutoNum type="arabicPeriod"/>
            </a:pPr>
            <a:endParaRPr lang="en-US" dirty="0" smtClean="0"/>
          </a:p>
        </p:txBody>
      </p:sp>
    </p:spTree>
    <p:extLst>
      <p:ext uri="{BB962C8B-B14F-4D97-AF65-F5344CB8AC3E}">
        <p14:creationId xmlns:p14="http://schemas.microsoft.com/office/powerpoint/2010/main" val="94766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Research Ideas</a:t>
            </a:r>
            <a:endParaRPr lang="en-US" dirty="0"/>
          </a:p>
        </p:txBody>
      </p:sp>
      <p:sp>
        <p:nvSpPr>
          <p:cNvPr id="3" name="Content Placeholder 2"/>
          <p:cNvSpPr>
            <a:spLocks noGrp="1"/>
          </p:cNvSpPr>
          <p:nvPr>
            <p:ph idx="1"/>
          </p:nvPr>
        </p:nvSpPr>
        <p:spPr>
          <a:xfrm>
            <a:off x="747713" y="1183264"/>
            <a:ext cx="7772400" cy="5172632"/>
          </a:xfrm>
        </p:spPr>
        <p:txBody>
          <a:bodyPr/>
          <a:lstStyle/>
          <a:p>
            <a:r>
              <a:rPr lang="en-US" dirty="0" smtClean="0"/>
              <a:t>How well have “Promise”-like programs (writ large) met their intended goals?</a:t>
            </a:r>
          </a:p>
          <a:p>
            <a:pPr lvl="1"/>
            <a:r>
              <a:rPr lang="en-US" sz="1800" dirty="0" smtClean="0"/>
              <a:t>More (needy) students attending PSEs?</a:t>
            </a:r>
          </a:p>
          <a:p>
            <a:pPr lvl="1"/>
            <a:r>
              <a:rPr lang="en-US" sz="1800" dirty="0" smtClean="0"/>
              <a:t>Supported students in persisting and graduating from PSEs?</a:t>
            </a:r>
          </a:p>
          <a:p>
            <a:pPr lvl="1"/>
            <a:r>
              <a:rPr lang="en-US" sz="1800" dirty="0" smtClean="0"/>
              <a:t>Encouraged students to return to region? </a:t>
            </a:r>
          </a:p>
          <a:p>
            <a:pPr lvl="1"/>
            <a:r>
              <a:rPr lang="en-US" sz="1800" dirty="0" smtClean="0"/>
              <a:t>Motivated parents to enroll children in District?</a:t>
            </a:r>
          </a:p>
          <a:p>
            <a:pPr>
              <a:spcBef>
                <a:spcPts val="1800"/>
              </a:spcBef>
            </a:pPr>
            <a:r>
              <a:rPr lang="en-US" dirty="0" smtClean="0"/>
              <a:t> Are these programs helping students most in need to find life trajectories that best meet their desired goals or needs?</a:t>
            </a:r>
          </a:p>
          <a:p>
            <a:pPr lvl="1">
              <a:spcBef>
                <a:spcPts val="432"/>
              </a:spcBef>
            </a:pPr>
            <a:r>
              <a:rPr lang="en-US" sz="1800" dirty="0" smtClean="0"/>
              <a:t>PSE?</a:t>
            </a:r>
          </a:p>
          <a:p>
            <a:pPr lvl="1">
              <a:spcBef>
                <a:spcPts val="432"/>
              </a:spcBef>
            </a:pPr>
            <a:r>
              <a:rPr lang="en-US" sz="1800" dirty="0" smtClean="0"/>
              <a:t>Find a job? Of what kind?</a:t>
            </a:r>
          </a:p>
          <a:p>
            <a:pPr>
              <a:spcBef>
                <a:spcPts val="1800"/>
              </a:spcBef>
            </a:pPr>
            <a:r>
              <a:rPr lang="en-US" dirty="0" smtClean="0"/>
              <a:t>Are these programs improving </a:t>
            </a:r>
            <a:r>
              <a:rPr lang="en-US" smtClean="0"/>
              <a:t>community outcomes?</a:t>
            </a:r>
            <a:endParaRPr lang="en-US" sz="2000" dirty="0"/>
          </a:p>
        </p:txBody>
      </p:sp>
    </p:spTree>
    <p:extLst>
      <p:ext uri="{BB962C8B-B14F-4D97-AF65-F5344CB8AC3E}">
        <p14:creationId xmlns:p14="http://schemas.microsoft.com/office/powerpoint/2010/main" val="8995672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5" name="Picture 3" descr="education_rvs_RGB.gif                                          00017AC6Macintosh HD                   BB0648D2:"/>
          <p:cNvPicPr>
            <a:picLocks noChangeAspect="1" noChangeArrowheads="1"/>
          </p:cNvPicPr>
          <p:nvPr/>
        </p:nvPicPr>
        <p:blipFill>
          <a:blip r:embed="rId3"/>
          <a:srcRect/>
          <a:stretch>
            <a:fillRect/>
          </a:stretch>
        </p:blipFill>
        <p:spPr bwMode="auto">
          <a:xfrm>
            <a:off x="3008313" y="2595563"/>
            <a:ext cx="3125787" cy="10398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9870" y="1720426"/>
            <a:ext cx="8014529" cy="270527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0" y="181674"/>
            <a:ext cx="9144000" cy="611187"/>
          </a:xfrm>
        </p:spPr>
        <p:txBody>
          <a:bodyPr/>
          <a:lstStyle/>
          <a:p>
            <a:r>
              <a:rPr lang="en-US" dirty="0" smtClean="0"/>
              <a:t>In 2010, The Promise Asked RAND to Evaluate Early Progress Toward Its First Two Goals</a:t>
            </a:r>
            <a:endParaRPr lang="en-US" dirty="0"/>
          </a:p>
        </p:txBody>
      </p:sp>
      <p:sp>
        <p:nvSpPr>
          <p:cNvPr id="3" name="Content Placeholder 2"/>
          <p:cNvSpPr>
            <a:spLocks noGrp="1"/>
          </p:cNvSpPr>
          <p:nvPr>
            <p:ph idx="1"/>
          </p:nvPr>
        </p:nvSpPr>
        <p:spPr>
          <a:xfrm>
            <a:off x="747713" y="1782245"/>
            <a:ext cx="7772400" cy="4266875"/>
          </a:xfrm>
        </p:spPr>
        <p:txBody>
          <a:bodyPr/>
          <a:lstStyle/>
          <a:p>
            <a:pPr marL="457200" indent="-457200">
              <a:spcBef>
                <a:spcPts val="3200"/>
              </a:spcBef>
              <a:buFont typeface="+mj-lt"/>
              <a:buAutoNum type="arabicPeriod"/>
            </a:pPr>
            <a:r>
              <a:rPr lang="en-US" dirty="0" smtClean="0"/>
              <a:t>Mitigate and reverse the population declines in the city of Pittsburgh and the enrollment declines in PPS</a:t>
            </a:r>
          </a:p>
          <a:p>
            <a:pPr marL="457200" indent="-457200">
              <a:spcBef>
                <a:spcPts val="3200"/>
              </a:spcBef>
              <a:buFont typeface="+mj-lt"/>
              <a:buAutoNum type="arabicPeriod"/>
            </a:pPr>
            <a:r>
              <a:rPr lang="en-US" dirty="0" smtClean="0"/>
              <a:t>Grow the high school completion rates, college readiness, and post-high school success of all </a:t>
            </a:r>
            <a:br>
              <a:rPr lang="en-US" dirty="0" smtClean="0"/>
            </a:br>
            <a:r>
              <a:rPr lang="en-US" dirty="0" smtClean="0"/>
              <a:t>PPS students</a:t>
            </a:r>
          </a:p>
          <a:p>
            <a:pPr marL="457200" indent="-457200">
              <a:spcBef>
                <a:spcPts val="3200"/>
              </a:spcBef>
              <a:buFont typeface="+mj-lt"/>
              <a:buAutoNum type="arabicPeriod"/>
            </a:pPr>
            <a:r>
              <a:rPr lang="en-US" dirty="0" smtClean="0"/>
              <a:t>Deploy a well-prepared and energized workforce and an eager core of community volunteers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 Examined Baseline </a:t>
            </a:r>
            <a:br>
              <a:rPr lang="en-US" dirty="0" smtClean="0"/>
            </a:br>
            <a:r>
              <a:rPr lang="en-US" dirty="0" smtClean="0"/>
              <a:t>Trends and Patterns in Four Areas</a:t>
            </a:r>
            <a:endParaRPr lang="en-US" dirty="0"/>
          </a:p>
        </p:txBody>
      </p:sp>
      <p:sp>
        <p:nvSpPr>
          <p:cNvPr id="4" name="TextBox 3"/>
          <p:cNvSpPr txBox="1"/>
          <p:nvPr/>
        </p:nvSpPr>
        <p:spPr>
          <a:xfrm>
            <a:off x="358234" y="2581275"/>
            <a:ext cx="2102782" cy="1785104"/>
          </a:xfrm>
          <a:prstGeom prst="rect">
            <a:avLst/>
          </a:prstGeom>
          <a:solidFill>
            <a:schemeClr val="accent6"/>
          </a:solidFill>
          <a:ln>
            <a:solidFill>
              <a:srgbClr val="FFFFFF"/>
            </a:solidFill>
          </a:ln>
        </p:spPr>
        <p:txBody>
          <a:bodyPr wrap="square" rtlCol="0">
            <a:noAutofit/>
          </a:bodyPr>
          <a:lstStyle/>
          <a:p>
            <a:pPr algn="ctr"/>
            <a:r>
              <a:rPr lang="en-US" sz="2200" b="1" dirty="0" smtClean="0"/>
              <a:t/>
            </a:r>
            <a:br>
              <a:rPr lang="en-US" sz="2200" b="1" dirty="0" smtClean="0"/>
            </a:br>
            <a:r>
              <a:rPr lang="en-US" sz="2200" b="1" dirty="0" smtClean="0"/>
              <a:t>Enrollment </a:t>
            </a:r>
            <a:br>
              <a:rPr lang="en-US" sz="2200" b="1" dirty="0" smtClean="0"/>
            </a:br>
            <a:r>
              <a:rPr lang="en-US" sz="2200" b="1" dirty="0" smtClean="0"/>
              <a:t>in </a:t>
            </a:r>
            <a:br>
              <a:rPr lang="en-US" sz="2200" b="1" dirty="0" smtClean="0"/>
            </a:br>
            <a:r>
              <a:rPr lang="en-US" sz="2200" b="1" dirty="0" smtClean="0"/>
              <a:t>PPS</a:t>
            </a:r>
          </a:p>
          <a:p>
            <a:pPr algn="ctr"/>
            <a:endParaRPr lang="en-US" sz="2200" b="1" dirty="0"/>
          </a:p>
        </p:txBody>
      </p:sp>
      <p:sp>
        <p:nvSpPr>
          <p:cNvPr id="5" name="TextBox 4"/>
          <p:cNvSpPr txBox="1"/>
          <p:nvPr/>
        </p:nvSpPr>
        <p:spPr>
          <a:xfrm>
            <a:off x="2454432" y="2581275"/>
            <a:ext cx="2102782" cy="1785104"/>
          </a:xfrm>
          <a:prstGeom prst="rect">
            <a:avLst/>
          </a:prstGeom>
          <a:solidFill>
            <a:srgbClr val="000090"/>
          </a:solidFill>
          <a:ln>
            <a:solidFill>
              <a:srgbClr val="FFFFFF"/>
            </a:solidFill>
          </a:ln>
        </p:spPr>
        <p:txBody>
          <a:bodyPr wrap="square" rtlCol="0">
            <a:noAutofit/>
          </a:bodyPr>
          <a:lstStyle/>
          <a:p>
            <a:pPr algn="ctr"/>
            <a:r>
              <a:rPr lang="en-US" sz="2200" b="1" dirty="0" smtClean="0"/>
              <a:t>Influence on parents’ decision to enroll child in PPS</a:t>
            </a:r>
            <a:endParaRPr lang="en-US" sz="2200" b="1" dirty="0"/>
          </a:p>
        </p:txBody>
      </p:sp>
      <p:sp>
        <p:nvSpPr>
          <p:cNvPr id="6" name="TextBox 5"/>
          <p:cNvSpPr txBox="1"/>
          <p:nvPr/>
        </p:nvSpPr>
        <p:spPr>
          <a:xfrm>
            <a:off x="4550630" y="2581275"/>
            <a:ext cx="2102782" cy="1785104"/>
          </a:xfrm>
          <a:prstGeom prst="rect">
            <a:avLst/>
          </a:prstGeom>
          <a:solidFill>
            <a:srgbClr val="008000"/>
          </a:solidFill>
          <a:ln>
            <a:solidFill>
              <a:srgbClr val="FFFFFF"/>
            </a:solidFill>
          </a:ln>
        </p:spPr>
        <p:txBody>
          <a:bodyPr wrap="square" rtlCol="0" anchor="ctr" anchorCtr="1">
            <a:noAutofit/>
          </a:bodyPr>
          <a:lstStyle/>
          <a:p>
            <a:pPr algn="ctr"/>
            <a:r>
              <a:rPr lang="en-US" sz="2200" b="1" dirty="0" smtClean="0"/>
              <a:t>Influence on students’ attitudes and behaviors</a:t>
            </a:r>
          </a:p>
        </p:txBody>
      </p:sp>
      <p:sp>
        <p:nvSpPr>
          <p:cNvPr id="7" name="TextBox 6"/>
          <p:cNvSpPr txBox="1"/>
          <p:nvPr/>
        </p:nvSpPr>
        <p:spPr>
          <a:xfrm>
            <a:off x="6646829" y="2581275"/>
            <a:ext cx="2102782" cy="1785104"/>
          </a:xfrm>
          <a:prstGeom prst="rect">
            <a:avLst/>
          </a:prstGeom>
          <a:solidFill>
            <a:srgbClr val="660066"/>
          </a:solidFill>
          <a:ln>
            <a:solidFill>
              <a:srgbClr val="FFFFFF"/>
            </a:solidFill>
          </a:ln>
        </p:spPr>
        <p:txBody>
          <a:bodyPr wrap="square" rtlCol="0">
            <a:noAutofit/>
          </a:bodyPr>
          <a:lstStyle/>
          <a:p>
            <a:pPr algn="ctr"/>
            <a:r>
              <a:rPr lang="en-US" sz="2200" b="1" dirty="0" smtClean="0"/>
              <a:t>College enrollment and persistence rates</a:t>
            </a:r>
            <a:endParaRPr lang="en-US" sz="22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2A856"/>
                </a:solidFill>
              </a:rPr>
              <a:t>PPS Enrollment Has Begun to </a:t>
            </a:r>
            <a:r>
              <a:rPr lang="en-US" dirty="0" smtClean="0">
                <a:solidFill>
                  <a:srgbClr val="E2A856"/>
                </a:solidFill>
              </a:rPr>
              <a:t>Stabilize </a:t>
            </a:r>
            <a:br>
              <a:rPr lang="en-US" dirty="0" smtClean="0">
                <a:solidFill>
                  <a:srgbClr val="E2A856"/>
                </a:solidFill>
              </a:rPr>
            </a:br>
            <a:r>
              <a:rPr lang="en-US" dirty="0" smtClean="0">
                <a:solidFill>
                  <a:srgbClr val="E2A856"/>
                </a:solidFill>
              </a:rPr>
              <a:t>Since the Program’s Inception</a:t>
            </a:r>
            <a:endParaRPr lang="en-US" dirty="0">
              <a:solidFill>
                <a:srgbClr val="E2A856"/>
              </a:solidFill>
            </a:endParaRPr>
          </a:p>
        </p:txBody>
      </p:sp>
      <p:graphicFrame>
        <p:nvGraphicFramePr>
          <p:cNvPr id="4" name="Chart 3"/>
          <p:cNvGraphicFramePr>
            <a:graphicFrameLocks/>
          </p:cNvGraphicFramePr>
          <p:nvPr>
            <p:extLst>
              <p:ext uri="{D42A27DB-BD31-4B8C-83A1-F6EECF244321}">
                <p14:modId xmlns:p14="http://schemas.microsoft.com/office/powerpoint/2010/main" val="2549056482"/>
              </p:ext>
            </p:extLst>
          </p:nvPr>
        </p:nvGraphicFramePr>
        <p:xfrm>
          <a:off x="1157812" y="1779574"/>
          <a:ext cx="80391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68955" y="2816505"/>
            <a:ext cx="1015663" cy="1481562"/>
          </a:xfrm>
          <a:prstGeom prst="rect">
            <a:avLst/>
          </a:prstGeom>
          <a:noFill/>
        </p:spPr>
        <p:txBody>
          <a:bodyPr vert="vert270" wrap="square" rtlCol="0">
            <a:spAutoFit/>
          </a:bodyPr>
          <a:lstStyle/>
          <a:p>
            <a:pPr algn="ctr"/>
            <a:r>
              <a:rPr lang="en-US" sz="1800" b="1" dirty="0" smtClean="0"/>
              <a:t>Number</a:t>
            </a:r>
            <a:br>
              <a:rPr lang="en-US" sz="1800" b="1" dirty="0" smtClean="0"/>
            </a:br>
            <a:r>
              <a:rPr lang="en-US" sz="1800" b="1" dirty="0" smtClean="0"/>
              <a:t>of K-12</a:t>
            </a:r>
            <a:br>
              <a:rPr lang="en-US" sz="1800" b="1" dirty="0" smtClean="0"/>
            </a:br>
            <a:r>
              <a:rPr lang="en-US" sz="1800" b="1" dirty="0" smtClean="0"/>
              <a:t>students</a:t>
            </a:r>
            <a:endParaRPr lang="en-US" sz="1800" b="1" dirty="0"/>
          </a:p>
        </p:txBody>
      </p:sp>
      <p:cxnSp>
        <p:nvCxnSpPr>
          <p:cNvPr id="7" name="Straight Connector 6"/>
          <p:cNvCxnSpPr/>
          <p:nvPr/>
        </p:nvCxnSpPr>
        <p:spPr bwMode="auto">
          <a:xfrm flipV="1">
            <a:off x="7332832" y="2380427"/>
            <a:ext cx="0" cy="3188752"/>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439295" y="1440106"/>
            <a:ext cx="7556500" cy="4216400"/>
          </a:xfrm>
          <a:prstGeom prst="rect">
            <a:avLst/>
          </a:prstGeom>
        </p:spPr>
      </p:pic>
      <p:pic>
        <p:nvPicPr>
          <p:cNvPr id="26" name="Picture 25"/>
          <p:cNvPicPr>
            <a:picLocks noChangeAspect="1"/>
          </p:cNvPicPr>
          <p:nvPr/>
        </p:nvPicPr>
        <p:blipFill>
          <a:blip r:embed="rId4"/>
          <a:stretch>
            <a:fillRect/>
          </a:stretch>
        </p:blipFill>
        <p:spPr>
          <a:xfrm>
            <a:off x="1970109" y="1492465"/>
            <a:ext cx="6604000" cy="3695700"/>
          </a:xfrm>
          <a:prstGeom prst="rect">
            <a:avLst/>
          </a:prstGeom>
        </p:spPr>
      </p:pic>
      <p:sp>
        <p:nvSpPr>
          <p:cNvPr id="32769" name="Title 1"/>
          <p:cNvSpPr>
            <a:spLocks noGrp="1"/>
          </p:cNvSpPr>
          <p:nvPr>
            <p:ph type="title"/>
          </p:nvPr>
        </p:nvSpPr>
        <p:spPr>
          <a:xfrm>
            <a:off x="0" y="188913"/>
            <a:ext cx="9144000" cy="611187"/>
          </a:xfrm>
        </p:spPr>
        <p:txBody>
          <a:bodyPr>
            <a:noAutofit/>
          </a:bodyPr>
          <a:lstStyle/>
          <a:p>
            <a:r>
              <a:rPr lang="en-US" dirty="0" smtClean="0"/>
              <a:t>Percent of Students Enrolling and </a:t>
            </a:r>
            <a:br>
              <a:rPr lang="en-US" dirty="0" smtClean="0"/>
            </a:br>
            <a:r>
              <a:rPr lang="en-US" dirty="0" smtClean="0"/>
              <a:t>Continuing in PPS Has Remained Steady</a:t>
            </a:r>
          </a:p>
        </p:txBody>
      </p:sp>
      <p:sp>
        <p:nvSpPr>
          <p:cNvPr id="5" name="TextBox 4"/>
          <p:cNvSpPr txBox="1"/>
          <p:nvPr/>
        </p:nvSpPr>
        <p:spPr>
          <a:xfrm rot="5400000">
            <a:off x="550046" y="2509439"/>
            <a:ext cx="461665" cy="1803876"/>
          </a:xfrm>
          <a:prstGeom prst="rect">
            <a:avLst/>
          </a:prstGeom>
          <a:noFill/>
        </p:spPr>
        <p:txBody>
          <a:bodyPr vert="vert270" wrap="square" rtlCol="0">
            <a:spAutoFit/>
          </a:bodyPr>
          <a:lstStyle/>
          <a:p>
            <a:pPr algn="ctr"/>
            <a:r>
              <a:rPr lang="en-US" sz="1800" b="1" dirty="0" smtClean="0"/>
              <a:t>Percentage</a:t>
            </a:r>
            <a:endParaRPr lang="en-US" sz="1800" b="1" dirty="0"/>
          </a:p>
        </p:txBody>
      </p:sp>
      <p:pic>
        <p:nvPicPr>
          <p:cNvPr id="12" name="Picture 11"/>
          <p:cNvPicPr>
            <a:picLocks noChangeAspect="1"/>
          </p:cNvPicPr>
          <p:nvPr/>
        </p:nvPicPr>
        <p:blipFill>
          <a:blip r:embed="rId5"/>
          <a:stretch>
            <a:fillRect/>
          </a:stretch>
        </p:blipFill>
        <p:spPr>
          <a:xfrm>
            <a:off x="2035613" y="1908539"/>
            <a:ext cx="6616530" cy="850900"/>
          </a:xfrm>
          <a:prstGeom prst="rect">
            <a:avLst/>
          </a:prstGeom>
        </p:spPr>
      </p:pic>
      <p:pic>
        <p:nvPicPr>
          <p:cNvPr id="13" name="Picture 12"/>
          <p:cNvPicPr>
            <a:picLocks noChangeAspect="1"/>
          </p:cNvPicPr>
          <p:nvPr/>
        </p:nvPicPr>
        <p:blipFill>
          <a:blip r:embed="rId6"/>
          <a:stretch>
            <a:fillRect/>
          </a:stretch>
        </p:blipFill>
        <p:spPr>
          <a:xfrm>
            <a:off x="2035613" y="1969941"/>
            <a:ext cx="6616530" cy="774700"/>
          </a:xfrm>
          <a:prstGeom prst="rect">
            <a:avLst/>
          </a:prstGeom>
        </p:spPr>
      </p:pic>
      <p:sp>
        <p:nvSpPr>
          <p:cNvPr id="2" name="Rectangle 1"/>
          <p:cNvSpPr/>
          <p:nvPr/>
        </p:nvSpPr>
        <p:spPr>
          <a:xfrm>
            <a:off x="2394854" y="1640953"/>
            <a:ext cx="5875028" cy="369332"/>
          </a:xfrm>
          <a:prstGeom prst="rect">
            <a:avLst/>
          </a:prstGeom>
        </p:spPr>
        <p:txBody>
          <a:bodyPr wrap="square">
            <a:spAutoFit/>
          </a:bodyPr>
          <a:lstStyle/>
          <a:p>
            <a:pPr algn="ctr"/>
            <a:r>
              <a:rPr lang="en-US" sz="1800" b="1" dirty="0" smtClean="0">
                <a:solidFill>
                  <a:schemeClr val="bg2">
                    <a:lumMod val="40000"/>
                    <a:lumOff val="60000"/>
                  </a:schemeClr>
                </a:solidFill>
              </a:rPr>
              <a:t>Continuation</a:t>
            </a:r>
            <a:endParaRPr lang="en-US" sz="1800" b="1" dirty="0">
              <a:solidFill>
                <a:schemeClr val="bg2">
                  <a:lumMod val="40000"/>
                  <a:lumOff val="60000"/>
                </a:schemeClr>
              </a:solidFill>
            </a:endParaRPr>
          </a:p>
        </p:txBody>
      </p:sp>
      <p:sp>
        <p:nvSpPr>
          <p:cNvPr id="7" name="Rectangle 6"/>
          <p:cNvSpPr/>
          <p:nvPr/>
        </p:nvSpPr>
        <p:spPr>
          <a:xfrm>
            <a:off x="2274011" y="2729045"/>
            <a:ext cx="6116715" cy="369332"/>
          </a:xfrm>
          <a:prstGeom prst="rect">
            <a:avLst/>
          </a:prstGeom>
        </p:spPr>
        <p:txBody>
          <a:bodyPr wrap="square">
            <a:spAutoFit/>
          </a:bodyPr>
          <a:lstStyle/>
          <a:p>
            <a:pPr lvl="0" algn="ctr"/>
            <a:r>
              <a:rPr lang="en-US" sz="1800" b="1" dirty="0" smtClean="0">
                <a:solidFill>
                  <a:schemeClr val="tx2">
                    <a:lumMod val="60000"/>
                    <a:lumOff val="40000"/>
                  </a:schemeClr>
                </a:solidFill>
              </a:rPr>
              <a:t>Enrollment</a:t>
            </a:r>
            <a:endParaRPr lang="en-US" sz="1800" b="1" dirty="0">
              <a:solidFill>
                <a:schemeClr val="tx2">
                  <a:lumMod val="60000"/>
                  <a:lumOff val="40000"/>
                </a:schemeClr>
              </a:solidFill>
            </a:endParaRPr>
          </a:p>
        </p:txBody>
      </p:sp>
      <p:grpSp>
        <p:nvGrpSpPr>
          <p:cNvPr id="3" name="Group 23"/>
          <p:cNvGrpSpPr/>
          <p:nvPr/>
        </p:nvGrpSpPr>
        <p:grpSpPr>
          <a:xfrm>
            <a:off x="2491776" y="4156885"/>
            <a:ext cx="5896612" cy="338554"/>
            <a:chOff x="2744192" y="4156885"/>
            <a:chExt cx="5896612" cy="338554"/>
          </a:xfrm>
        </p:grpSpPr>
        <p:sp>
          <p:nvSpPr>
            <p:cNvPr id="16" name="TextBox 15"/>
            <p:cNvSpPr txBox="1"/>
            <p:nvPr/>
          </p:nvSpPr>
          <p:spPr>
            <a:xfrm>
              <a:off x="3225442" y="4156885"/>
              <a:ext cx="5415362" cy="338554"/>
            </a:xfrm>
            <a:prstGeom prst="rect">
              <a:avLst/>
            </a:prstGeom>
            <a:noFill/>
          </p:spPr>
          <p:txBody>
            <a:bodyPr wrap="square" rtlCol="0">
              <a:spAutoFit/>
            </a:bodyPr>
            <a:lstStyle/>
            <a:p>
              <a:r>
                <a:rPr lang="en-US" sz="1600" b="1" dirty="0"/>
                <a:t>Pre-Promise School Years (2005-06, 2006-07) </a:t>
              </a:r>
            </a:p>
          </p:txBody>
        </p:sp>
        <p:cxnSp>
          <p:nvCxnSpPr>
            <p:cNvPr id="19" name="Straight Connector 18"/>
            <p:cNvCxnSpPr/>
            <p:nvPr/>
          </p:nvCxnSpPr>
          <p:spPr bwMode="auto">
            <a:xfrm flipH="1">
              <a:off x="2744192" y="4297945"/>
              <a:ext cx="442246" cy="0"/>
            </a:xfrm>
            <a:prstGeom prst="line">
              <a:avLst/>
            </a:prstGeom>
            <a:solidFill>
              <a:schemeClr val="accent1"/>
            </a:solidFill>
            <a:ln w="57150" cap="flat" cmpd="sng" algn="ctr">
              <a:solidFill>
                <a:schemeClr val="bg2"/>
              </a:solidFill>
              <a:prstDash val="solid"/>
              <a:round/>
              <a:headEnd type="none" w="med" len="med"/>
              <a:tailEnd type="none" w="med" len="med"/>
            </a:ln>
            <a:effectLst/>
          </p:spPr>
        </p:cxnSp>
        <p:cxnSp>
          <p:nvCxnSpPr>
            <p:cNvPr id="21" name="Straight Connector 20"/>
            <p:cNvCxnSpPr/>
            <p:nvPr/>
          </p:nvCxnSpPr>
          <p:spPr bwMode="auto">
            <a:xfrm flipH="1">
              <a:off x="2744192" y="4393643"/>
              <a:ext cx="442246"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grpSp>
      <p:grpSp>
        <p:nvGrpSpPr>
          <p:cNvPr id="4" name="Group 24"/>
          <p:cNvGrpSpPr/>
          <p:nvPr/>
        </p:nvGrpSpPr>
        <p:grpSpPr>
          <a:xfrm>
            <a:off x="2491776" y="4513408"/>
            <a:ext cx="6334744" cy="338554"/>
            <a:chOff x="2744192" y="4513408"/>
            <a:chExt cx="6334744" cy="338554"/>
          </a:xfrm>
        </p:grpSpPr>
        <p:sp>
          <p:nvSpPr>
            <p:cNvPr id="18" name="TextBox 17"/>
            <p:cNvSpPr txBox="1"/>
            <p:nvPr/>
          </p:nvSpPr>
          <p:spPr>
            <a:xfrm>
              <a:off x="3225442" y="4513408"/>
              <a:ext cx="5853494" cy="338554"/>
            </a:xfrm>
            <a:prstGeom prst="rect">
              <a:avLst/>
            </a:prstGeom>
            <a:noFill/>
          </p:spPr>
          <p:txBody>
            <a:bodyPr wrap="square" rtlCol="0">
              <a:spAutoFit/>
            </a:bodyPr>
            <a:lstStyle/>
            <a:p>
              <a:r>
                <a:rPr lang="en-US" sz="1600" b="1" dirty="0"/>
                <a:t>Early Promise School Years (2007-</a:t>
              </a:r>
              <a:r>
                <a:rPr lang="en-US" sz="1600" b="1" dirty="0" smtClean="0"/>
                <a:t>08, 2008-09, 2009-10) </a:t>
              </a:r>
              <a:endParaRPr lang="en-US" sz="1600" b="1" dirty="0"/>
            </a:p>
          </p:txBody>
        </p:sp>
        <p:cxnSp>
          <p:nvCxnSpPr>
            <p:cNvPr id="22" name="Straight Connector 21"/>
            <p:cNvCxnSpPr/>
            <p:nvPr/>
          </p:nvCxnSpPr>
          <p:spPr bwMode="auto">
            <a:xfrm flipH="1">
              <a:off x="2744192" y="4665810"/>
              <a:ext cx="442246" cy="0"/>
            </a:xfrm>
            <a:prstGeom prst="line">
              <a:avLst/>
            </a:prstGeom>
            <a:solidFill>
              <a:schemeClr val="accent1"/>
            </a:solidFill>
            <a:ln w="57150" cap="flat" cmpd="sng" algn="ctr">
              <a:solidFill>
                <a:schemeClr val="bg2">
                  <a:lumMod val="40000"/>
                  <a:lumOff val="60000"/>
                </a:schemeClr>
              </a:solidFill>
              <a:prstDash val="solid"/>
              <a:round/>
              <a:headEnd type="none" w="med" len="med"/>
              <a:tailEnd type="none" w="med" len="med"/>
            </a:ln>
            <a:effectLst/>
          </p:spPr>
        </p:cxnSp>
        <p:cxnSp>
          <p:nvCxnSpPr>
            <p:cNvPr id="23" name="Straight Connector 22"/>
            <p:cNvCxnSpPr/>
            <p:nvPr/>
          </p:nvCxnSpPr>
          <p:spPr bwMode="auto">
            <a:xfrm flipH="1">
              <a:off x="2744192" y="4761508"/>
              <a:ext cx="442246" cy="0"/>
            </a:xfrm>
            <a:prstGeom prst="line">
              <a:avLst/>
            </a:prstGeom>
            <a:solidFill>
              <a:schemeClr val="accent1"/>
            </a:solidFill>
            <a:ln w="57150" cap="flat" cmpd="sng" algn="ctr">
              <a:solidFill>
                <a:schemeClr val="tx2">
                  <a:lumMod val="40000"/>
                  <a:lumOff val="60000"/>
                </a:schemeClr>
              </a:solidFill>
              <a:prstDash val="solid"/>
              <a:round/>
              <a:headEnd type="none" w="med" len="med"/>
              <a:tailEnd type="none" w="med" len="med"/>
            </a:ln>
            <a:effectLst/>
          </p:spPr>
        </p:cxnSp>
      </p:grpSp>
      <p:sp>
        <p:nvSpPr>
          <p:cNvPr id="27" name="Rectangle 26"/>
          <p:cNvSpPr/>
          <p:nvPr/>
        </p:nvSpPr>
        <p:spPr bwMode="auto">
          <a:xfrm>
            <a:off x="2029795" y="1564951"/>
            <a:ext cx="6611009" cy="3708253"/>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56261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357188"/>
            <a:ext cx="9144000" cy="611187"/>
          </a:xfrm>
        </p:spPr>
        <p:txBody>
          <a:bodyPr>
            <a:noAutofit/>
          </a:bodyPr>
          <a:lstStyle/>
          <a:p>
            <a:r>
              <a:rPr lang="en-US" dirty="0" smtClean="0"/>
              <a:t>There Is No Clear Pattern In Enrollment </a:t>
            </a:r>
            <a:br>
              <a:rPr lang="en-US" dirty="0" smtClean="0"/>
            </a:br>
            <a:r>
              <a:rPr lang="en-US" dirty="0" smtClean="0"/>
              <a:t>of New Transfers into PPS Schools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475974"/>
              </p:ext>
            </p:extLst>
          </p:nvPr>
        </p:nvGraphicFramePr>
        <p:xfrm>
          <a:off x="1301690" y="1442194"/>
          <a:ext cx="7224154" cy="50527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506369" y="2657421"/>
            <a:ext cx="461665" cy="1474404"/>
          </a:xfrm>
          <a:prstGeom prst="rect">
            <a:avLst/>
          </a:prstGeom>
          <a:noFill/>
        </p:spPr>
        <p:txBody>
          <a:bodyPr vert="vert270" wrap="square" rtlCol="0">
            <a:spAutoFit/>
          </a:bodyPr>
          <a:lstStyle/>
          <a:p>
            <a:pPr algn="ctr"/>
            <a:r>
              <a:rPr lang="en-US" sz="1800" b="1" dirty="0" smtClean="0"/>
              <a:t>Number</a:t>
            </a:r>
            <a:endParaRPr lang="en-US" sz="1800" b="1" dirty="0"/>
          </a:p>
        </p:txBody>
      </p:sp>
    </p:spTree>
    <p:extLst>
      <p:ext uri="{BB962C8B-B14F-4D97-AF65-F5344CB8AC3E}">
        <p14:creationId xmlns:p14="http://schemas.microsoft.com/office/powerpoint/2010/main" val="142868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0" y="165100"/>
            <a:ext cx="9144000" cy="941388"/>
          </a:xfrm>
        </p:spPr>
        <p:txBody>
          <a:bodyPr/>
          <a:lstStyle/>
          <a:p>
            <a:r>
              <a:rPr lang="en-US" sz="3000" dirty="0" smtClean="0"/>
              <a:t>The </a:t>
            </a:r>
            <a:r>
              <a:rPr lang="en-US" sz="3000" dirty="0"/>
              <a:t>Promise Was</a:t>
            </a:r>
            <a:r>
              <a:rPr lang="en-US" sz="3000" dirty="0" smtClean="0"/>
              <a:t> an Important Factor in Parents’ Enrollment Decisions</a:t>
            </a:r>
            <a:endParaRPr lang="en-US" dirty="0"/>
          </a:p>
        </p:txBody>
      </p:sp>
      <p:sp>
        <p:nvSpPr>
          <p:cNvPr id="2" name="Content Placeholder 1"/>
          <p:cNvSpPr>
            <a:spLocks noGrp="1"/>
          </p:cNvSpPr>
          <p:nvPr>
            <p:ph idx="1"/>
          </p:nvPr>
        </p:nvSpPr>
        <p:spPr>
          <a:xfrm>
            <a:off x="3417888" y="2872934"/>
            <a:ext cx="5183187" cy="2022474"/>
          </a:xfrm>
        </p:spPr>
        <p:txBody>
          <a:bodyPr/>
          <a:lstStyle/>
          <a:p>
            <a:pPr marL="0" indent="0">
              <a:buNone/>
            </a:pPr>
            <a:r>
              <a:rPr lang="en-US" dirty="0"/>
              <a:t>3.9 “We wanted to take advantage of the Pittsburgh Promise scholarship</a:t>
            </a:r>
            <a:r>
              <a:rPr lang="en-US" dirty="0" smtClean="0"/>
              <a:t> program”</a:t>
            </a:r>
            <a:endParaRPr lang="en-US" dirty="0"/>
          </a:p>
        </p:txBody>
      </p:sp>
      <p:sp>
        <p:nvSpPr>
          <p:cNvPr id="17" name="Text Box 5"/>
          <p:cNvSpPr txBox="1">
            <a:spLocks noChangeArrowheads="1"/>
          </p:cNvSpPr>
          <p:nvPr/>
        </p:nvSpPr>
        <p:spPr bwMode="auto">
          <a:xfrm>
            <a:off x="611857" y="1106401"/>
            <a:ext cx="990432" cy="5324535"/>
          </a:xfrm>
          <a:prstGeom prst="rect">
            <a:avLst/>
          </a:prstGeom>
          <a:noFill/>
          <a:ln w="50800">
            <a:noFill/>
            <a:miter lim="800000"/>
            <a:headEnd/>
            <a:tailEnd/>
          </a:ln>
        </p:spPr>
        <p:txBody>
          <a:bodyPr wrap="square">
            <a:prstTxWarp prst="textNoShape">
              <a:avLst/>
            </a:prstTxWarp>
            <a:spAutoFit/>
          </a:bodyPr>
          <a:lstStyle/>
          <a:p>
            <a:pPr algn="r" eaLnBrk="0" hangingPunct="0">
              <a:lnSpc>
                <a:spcPct val="300000"/>
              </a:lnSpc>
              <a:spcBef>
                <a:spcPts val="2200"/>
              </a:spcBef>
            </a:pPr>
            <a:r>
              <a:rPr lang="en-US" sz="1800" dirty="0" smtClean="0"/>
              <a:t>5</a:t>
            </a:r>
          </a:p>
          <a:p>
            <a:pPr algn="r" eaLnBrk="0" hangingPunct="0">
              <a:lnSpc>
                <a:spcPct val="300000"/>
              </a:lnSpc>
              <a:spcBef>
                <a:spcPts val="2200"/>
              </a:spcBef>
            </a:pPr>
            <a:r>
              <a:rPr lang="en-US" sz="1800" dirty="0" smtClean="0"/>
              <a:t>4</a:t>
            </a:r>
          </a:p>
          <a:p>
            <a:pPr algn="r" eaLnBrk="0" hangingPunct="0">
              <a:lnSpc>
                <a:spcPct val="300000"/>
              </a:lnSpc>
              <a:spcBef>
                <a:spcPts val="2200"/>
              </a:spcBef>
            </a:pPr>
            <a:r>
              <a:rPr lang="en-US" sz="1800" dirty="0" smtClean="0"/>
              <a:t>3</a:t>
            </a:r>
          </a:p>
          <a:p>
            <a:pPr algn="r" eaLnBrk="0" hangingPunct="0">
              <a:lnSpc>
                <a:spcPct val="300000"/>
              </a:lnSpc>
              <a:spcBef>
                <a:spcPts val="2200"/>
              </a:spcBef>
            </a:pPr>
            <a:r>
              <a:rPr lang="en-US" sz="1800" dirty="0" smtClean="0"/>
              <a:t>2</a:t>
            </a:r>
          </a:p>
          <a:p>
            <a:pPr algn="r" eaLnBrk="0" hangingPunct="0">
              <a:lnSpc>
                <a:spcPct val="300000"/>
              </a:lnSpc>
              <a:spcBef>
                <a:spcPts val="2200"/>
              </a:spcBef>
            </a:pPr>
            <a:r>
              <a:rPr lang="en-US" sz="1800" dirty="0"/>
              <a:t>1</a:t>
            </a:r>
          </a:p>
        </p:txBody>
      </p:sp>
      <p:sp>
        <p:nvSpPr>
          <p:cNvPr id="18" name="Text Box 6"/>
          <p:cNvSpPr txBox="1">
            <a:spLocks noChangeArrowheads="1"/>
          </p:cNvSpPr>
          <p:nvPr/>
        </p:nvSpPr>
        <p:spPr bwMode="auto">
          <a:xfrm>
            <a:off x="-102853" y="5648957"/>
            <a:ext cx="1628775" cy="646331"/>
          </a:xfrm>
          <a:prstGeom prst="rect">
            <a:avLst/>
          </a:prstGeom>
          <a:noFill/>
          <a:ln w="50800">
            <a:noFill/>
            <a:miter lim="800000"/>
            <a:headEnd/>
            <a:tailEnd/>
          </a:ln>
        </p:spPr>
        <p:txBody>
          <a:bodyPr>
            <a:prstTxWarp prst="textNoShape">
              <a:avLst/>
            </a:prstTxWarp>
            <a:spAutoFit/>
          </a:bodyPr>
          <a:lstStyle/>
          <a:p>
            <a:pPr algn="ctr" eaLnBrk="0" hangingPunct="0">
              <a:spcBef>
                <a:spcPct val="50000"/>
              </a:spcBef>
            </a:pPr>
            <a:r>
              <a:rPr lang="en-US" sz="1800" b="1" dirty="0"/>
              <a:t>Not at all important</a:t>
            </a:r>
          </a:p>
        </p:txBody>
      </p:sp>
      <p:sp>
        <p:nvSpPr>
          <p:cNvPr id="19" name="Text Box 8"/>
          <p:cNvSpPr txBox="1">
            <a:spLocks noChangeArrowheads="1"/>
          </p:cNvSpPr>
          <p:nvPr/>
        </p:nvSpPr>
        <p:spPr bwMode="auto">
          <a:xfrm>
            <a:off x="-156828" y="3625018"/>
            <a:ext cx="1736725" cy="646331"/>
          </a:xfrm>
          <a:prstGeom prst="rect">
            <a:avLst/>
          </a:prstGeom>
          <a:noFill/>
          <a:ln w="50800">
            <a:noFill/>
            <a:miter lim="800000"/>
            <a:headEnd/>
            <a:tailEnd/>
          </a:ln>
        </p:spPr>
        <p:txBody>
          <a:bodyPr>
            <a:prstTxWarp prst="textNoShape">
              <a:avLst/>
            </a:prstTxWarp>
            <a:spAutoFit/>
          </a:bodyPr>
          <a:lstStyle/>
          <a:p>
            <a:pPr algn="ctr" eaLnBrk="0" hangingPunct="0">
              <a:spcBef>
                <a:spcPct val="50000"/>
              </a:spcBef>
            </a:pPr>
            <a:r>
              <a:rPr lang="en-US" sz="1800" b="1" dirty="0"/>
              <a:t>Somewhat important</a:t>
            </a:r>
          </a:p>
        </p:txBody>
      </p:sp>
      <p:sp>
        <p:nvSpPr>
          <p:cNvPr id="20" name="Text Box 9"/>
          <p:cNvSpPr txBox="1">
            <a:spLocks noChangeArrowheads="1"/>
          </p:cNvSpPr>
          <p:nvPr/>
        </p:nvSpPr>
        <p:spPr bwMode="auto">
          <a:xfrm>
            <a:off x="-46497" y="1596469"/>
            <a:ext cx="1516062" cy="646331"/>
          </a:xfrm>
          <a:prstGeom prst="rect">
            <a:avLst/>
          </a:prstGeom>
          <a:noFill/>
          <a:ln w="50800">
            <a:noFill/>
            <a:miter lim="800000"/>
            <a:headEnd/>
            <a:tailEnd/>
          </a:ln>
        </p:spPr>
        <p:txBody>
          <a:bodyPr>
            <a:prstTxWarp prst="textNoShape">
              <a:avLst/>
            </a:prstTxWarp>
            <a:spAutoFit/>
          </a:bodyPr>
          <a:lstStyle/>
          <a:p>
            <a:pPr algn="ctr" eaLnBrk="0" hangingPunct="0">
              <a:spcBef>
                <a:spcPct val="50000"/>
              </a:spcBef>
            </a:pPr>
            <a:r>
              <a:rPr lang="en-US" sz="1800" b="1" dirty="0"/>
              <a:t>Very important</a:t>
            </a:r>
          </a:p>
        </p:txBody>
      </p:sp>
      <p:sp>
        <p:nvSpPr>
          <p:cNvPr id="21" name="Line 4"/>
          <p:cNvSpPr>
            <a:spLocks noChangeShapeType="1"/>
          </p:cNvSpPr>
          <p:nvPr/>
        </p:nvSpPr>
        <p:spPr bwMode="auto">
          <a:xfrm rot="16200000" flipV="1">
            <a:off x="-364114" y="3965598"/>
            <a:ext cx="4382617" cy="24354"/>
          </a:xfrm>
          <a:prstGeom prst="line">
            <a:avLst/>
          </a:prstGeom>
          <a:noFill/>
          <a:ln w="28575" cmpd="sng">
            <a:solidFill>
              <a:schemeClr val="tx1"/>
            </a:solidFill>
            <a:round/>
            <a:headEnd/>
            <a:tailEnd/>
          </a:ln>
        </p:spPr>
        <p:txBody>
          <a:bodyPr wrap="none" anchor="ctr">
            <a:prstTxWarp prst="textNoShape">
              <a:avLst/>
            </a:prstTxWarp>
          </a:bodyPr>
          <a:lstStyle/>
          <a:p>
            <a:endParaRPr lang="en-US"/>
          </a:p>
        </p:txBody>
      </p:sp>
      <p:grpSp>
        <p:nvGrpSpPr>
          <p:cNvPr id="3" name="Group 21"/>
          <p:cNvGrpSpPr/>
          <p:nvPr/>
        </p:nvGrpSpPr>
        <p:grpSpPr>
          <a:xfrm>
            <a:off x="1558113" y="1791816"/>
            <a:ext cx="270180" cy="4360214"/>
            <a:chOff x="1427176" y="1791816"/>
            <a:chExt cx="299519" cy="4360214"/>
          </a:xfrm>
        </p:grpSpPr>
        <p:cxnSp>
          <p:nvCxnSpPr>
            <p:cNvPr id="23" name="Straight Connector 17"/>
            <p:cNvCxnSpPr>
              <a:cxnSpLocks noChangeShapeType="1"/>
            </p:cNvCxnSpPr>
            <p:nvPr/>
          </p:nvCxnSpPr>
          <p:spPr bwMode="auto">
            <a:xfrm flipH="1" flipV="1">
              <a:off x="1433289" y="6152030"/>
              <a:ext cx="293406" cy="0"/>
            </a:xfrm>
            <a:prstGeom prst="line">
              <a:avLst/>
            </a:prstGeom>
            <a:noFill/>
            <a:ln w="19050" cmpd="sng">
              <a:solidFill>
                <a:schemeClr val="tx1"/>
              </a:solidFill>
              <a:round/>
              <a:headEnd/>
              <a:tailEnd/>
            </a:ln>
          </p:spPr>
        </p:cxnSp>
        <p:cxnSp>
          <p:nvCxnSpPr>
            <p:cNvPr id="24" name="Straight Connector 18"/>
            <p:cNvCxnSpPr>
              <a:cxnSpLocks noChangeShapeType="1"/>
            </p:cNvCxnSpPr>
            <p:nvPr/>
          </p:nvCxnSpPr>
          <p:spPr bwMode="auto">
            <a:xfrm flipH="1" flipV="1">
              <a:off x="1433289" y="3969080"/>
              <a:ext cx="293406" cy="0"/>
            </a:xfrm>
            <a:prstGeom prst="line">
              <a:avLst/>
            </a:prstGeom>
            <a:noFill/>
            <a:ln w="19050" cmpd="sng">
              <a:solidFill>
                <a:schemeClr val="tx1"/>
              </a:solidFill>
              <a:round/>
              <a:headEnd/>
              <a:tailEnd/>
            </a:ln>
          </p:spPr>
        </p:cxnSp>
        <p:cxnSp>
          <p:nvCxnSpPr>
            <p:cNvPr id="25" name="Straight Connector 19"/>
            <p:cNvCxnSpPr>
              <a:cxnSpLocks noChangeShapeType="1"/>
            </p:cNvCxnSpPr>
            <p:nvPr/>
          </p:nvCxnSpPr>
          <p:spPr bwMode="auto">
            <a:xfrm flipH="1">
              <a:off x="1427176" y="1791816"/>
              <a:ext cx="299519" cy="0"/>
            </a:xfrm>
            <a:prstGeom prst="line">
              <a:avLst/>
            </a:prstGeom>
            <a:noFill/>
            <a:ln w="19050" cmpd="sng">
              <a:solidFill>
                <a:schemeClr val="tx1"/>
              </a:solidFill>
              <a:round/>
              <a:headEnd/>
              <a:tailEnd/>
            </a:ln>
          </p:spPr>
        </p:cxnSp>
        <p:cxnSp>
          <p:nvCxnSpPr>
            <p:cNvPr id="26" name="Straight Connector 20"/>
            <p:cNvCxnSpPr>
              <a:cxnSpLocks noChangeShapeType="1"/>
            </p:cNvCxnSpPr>
            <p:nvPr/>
          </p:nvCxnSpPr>
          <p:spPr bwMode="auto">
            <a:xfrm flipH="1" flipV="1">
              <a:off x="1433289" y="5083294"/>
              <a:ext cx="293406" cy="0"/>
            </a:xfrm>
            <a:prstGeom prst="line">
              <a:avLst/>
            </a:prstGeom>
            <a:noFill/>
            <a:ln w="19050" cmpd="sng">
              <a:solidFill>
                <a:schemeClr val="tx1"/>
              </a:solidFill>
              <a:round/>
              <a:headEnd/>
              <a:tailEnd/>
            </a:ln>
          </p:spPr>
        </p:cxnSp>
        <p:cxnSp>
          <p:nvCxnSpPr>
            <p:cNvPr id="27" name="Straight Connector 21"/>
            <p:cNvCxnSpPr>
              <a:cxnSpLocks noChangeShapeType="1"/>
            </p:cNvCxnSpPr>
            <p:nvPr/>
          </p:nvCxnSpPr>
          <p:spPr bwMode="auto">
            <a:xfrm flipH="1" flipV="1">
              <a:off x="1433289" y="2894660"/>
              <a:ext cx="293406" cy="0"/>
            </a:xfrm>
            <a:prstGeom prst="line">
              <a:avLst/>
            </a:prstGeom>
            <a:noFill/>
            <a:ln w="19050" cmpd="sng">
              <a:solidFill>
                <a:schemeClr val="tx1"/>
              </a:solidFill>
              <a:round/>
              <a:headEnd/>
              <a:tailEnd/>
            </a:ln>
          </p:spPr>
        </p:cxnSp>
      </p:grpSp>
      <p:sp>
        <p:nvSpPr>
          <p:cNvPr id="29" name="Oval 10"/>
          <p:cNvSpPr>
            <a:spLocks noChangeArrowheads="1"/>
          </p:cNvSpPr>
          <p:nvPr/>
        </p:nvSpPr>
        <p:spPr bwMode="auto">
          <a:xfrm rot="16200000">
            <a:off x="1718009" y="2946565"/>
            <a:ext cx="204651" cy="203200"/>
          </a:xfrm>
          <a:prstGeom prst="ellipse">
            <a:avLst/>
          </a:prstGeom>
          <a:solidFill>
            <a:schemeClr val="accent1">
              <a:lumMod val="20000"/>
              <a:lumOff val="80000"/>
            </a:schemeClr>
          </a:solidFill>
          <a:ln w="19050" cmpd="sng" algn="ctr">
            <a:solidFill>
              <a:schemeClr val="tx1"/>
            </a:solidFill>
            <a:round/>
            <a:headEnd/>
            <a:tailEnd/>
          </a:ln>
          <a:effectLst/>
        </p:spPr>
        <p:txBody>
          <a:bodyPr wrap="none" anchor="ctr"/>
          <a:lstStyle/>
          <a:p>
            <a:pPr eaLnBrk="0" hangingPunct="0">
              <a:defRPr/>
            </a:pPr>
            <a:endParaRPr lang="en-US">
              <a:ea typeface="+mn-ea"/>
              <a:cs typeface="+mn-cs"/>
            </a:endParaRPr>
          </a:p>
        </p:txBody>
      </p:sp>
      <p:cxnSp>
        <p:nvCxnSpPr>
          <p:cNvPr id="4" name="Straight Arrow Connector 3"/>
          <p:cNvCxnSpPr/>
          <p:nvPr/>
        </p:nvCxnSpPr>
        <p:spPr bwMode="auto">
          <a:xfrm flipH="1">
            <a:off x="2099733" y="3049675"/>
            <a:ext cx="1117600"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581973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5"/>
          <p:cNvSpPr txBox="1">
            <a:spLocks noChangeArrowheads="1"/>
          </p:cNvSpPr>
          <p:nvPr/>
        </p:nvSpPr>
        <p:spPr bwMode="auto">
          <a:xfrm>
            <a:off x="611857" y="1106401"/>
            <a:ext cx="990432" cy="5324535"/>
          </a:xfrm>
          <a:prstGeom prst="rect">
            <a:avLst/>
          </a:prstGeom>
          <a:noFill/>
          <a:ln w="50800">
            <a:noFill/>
            <a:miter lim="800000"/>
            <a:headEnd/>
            <a:tailEnd/>
          </a:ln>
        </p:spPr>
        <p:txBody>
          <a:bodyPr wrap="square">
            <a:prstTxWarp prst="textNoShape">
              <a:avLst/>
            </a:prstTxWarp>
            <a:spAutoFit/>
          </a:bodyPr>
          <a:lstStyle/>
          <a:p>
            <a:pPr algn="r" eaLnBrk="0" hangingPunct="0">
              <a:lnSpc>
                <a:spcPct val="300000"/>
              </a:lnSpc>
              <a:spcBef>
                <a:spcPts val="2200"/>
              </a:spcBef>
            </a:pPr>
            <a:r>
              <a:rPr lang="en-US" sz="1800" dirty="0" smtClean="0"/>
              <a:t>5</a:t>
            </a:r>
          </a:p>
          <a:p>
            <a:pPr algn="r" eaLnBrk="0" hangingPunct="0">
              <a:lnSpc>
                <a:spcPct val="300000"/>
              </a:lnSpc>
              <a:spcBef>
                <a:spcPts val="2200"/>
              </a:spcBef>
            </a:pPr>
            <a:r>
              <a:rPr lang="en-US" sz="1800" dirty="0" smtClean="0"/>
              <a:t>4</a:t>
            </a:r>
          </a:p>
          <a:p>
            <a:pPr algn="r" eaLnBrk="0" hangingPunct="0">
              <a:lnSpc>
                <a:spcPct val="300000"/>
              </a:lnSpc>
              <a:spcBef>
                <a:spcPts val="2200"/>
              </a:spcBef>
            </a:pPr>
            <a:r>
              <a:rPr lang="en-US" sz="1800" dirty="0" smtClean="0"/>
              <a:t>3</a:t>
            </a:r>
          </a:p>
          <a:p>
            <a:pPr algn="r" eaLnBrk="0" hangingPunct="0">
              <a:lnSpc>
                <a:spcPct val="300000"/>
              </a:lnSpc>
              <a:spcBef>
                <a:spcPts val="2200"/>
              </a:spcBef>
            </a:pPr>
            <a:r>
              <a:rPr lang="en-US" sz="1800" dirty="0" smtClean="0"/>
              <a:t>2</a:t>
            </a:r>
          </a:p>
          <a:p>
            <a:pPr algn="r" eaLnBrk="0" hangingPunct="0">
              <a:lnSpc>
                <a:spcPct val="300000"/>
              </a:lnSpc>
              <a:spcBef>
                <a:spcPts val="2200"/>
              </a:spcBef>
            </a:pPr>
            <a:r>
              <a:rPr lang="en-US" sz="1800" dirty="0"/>
              <a:t>1</a:t>
            </a:r>
          </a:p>
        </p:txBody>
      </p:sp>
      <p:sp>
        <p:nvSpPr>
          <p:cNvPr id="38" name="Text Box 6"/>
          <p:cNvSpPr txBox="1">
            <a:spLocks noChangeArrowheads="1"/>
          </p:cNvSpPr>
          <p:nvPr/>
        </p:nvSpPr>
        <p:spPr bwMode="auto">
          <a:xfrm>
            <a:off x="-102853" y="5648957"/>
            <a:ext cx="1628775" cy="646331"/>
          </a:xfrm>
          <a:prstGeom prst="rect">
            <a:avLst/>
          </a:prstGeom>
          <a:noFill/>
          <a:ln w="50800">
            <a:noFill/>
            <a:miter lim="800000"/>
            <a:headEnd/>
            <a:tailEnd/>
          </a:ln>
        </p:spPr>
        <p:txBody>
          <a:bodyPr>
            <a:prstTxWarp prst="textNoShape">
              <a:avLst/>
            </a:prstTxWarp>
            <a:spAutoFit/>
          </a:bodyPr>
          <a:lstStyle/>
          <a:p>
            <a:pPr algn="ctr" eaLnBrk="0" hangingPunct="0">
              <a:spcBef>
                <a:spcPct val="50000"/>
              </a:spcBef>
            </a:pPr>
            <a:r>
              <a:rPr lang="en-US" sz="1800" b="1" dirty="0"/>
              <a:t>Not at all important</a:t>
            </a:r>
          </a:p>
        </p:txBody>
      </p:sp>
      <p:sp>
        <p:nvSpPr>
          <p:cNvPr id="39" name="Text Box 8"/>
          <p:cNvSpPr txBox="1">
            <a:spLocks noChangeArrowheads="1"/>
          </p:cNvSpPr>
          <p:nvPr/>
        </p:nvSpPr>
        <p:spPr bwMode="auto">
          <a:xfrm>
            <a:off x="-156828" y="3625018"/>
            <a:ext cx="1736725" cy="646331"/>
          </a:xfrm>
          <a:prstGeom prst="rect">
            <a:avLst/>
          </a:prstGeom>
          <a:noFill/>
          <a:ln w="50800">
            <a:noFill/>
            <a:miter lim="800000"/>
            <a:headEnd/>
            <a:tailEnd/>
          </a:ln>
        </p:spPr>
        <p:txBody>
          <a:bodyPr>
            <a:prstTxWarp prst="textNoShape">
              <a:avLst/>
            </a:prstTxWarp>
            <a:spAutoFit/>
          </a:bodyPr>
          <a:lstStyle/>
          <a:p>
            <a:pPr algn="ctr" eaLnBrk="0" hangingPunct="0">
              <a:spcBef>
                <a:spcPct val="50000"/>
              </a:spcBef>
            </a:pPr>
            <a:r>
              <a:rPr lang="en-US" sz="1800" b="1" dirty="0"/>
              <a:t>Somewhat important</a:t>
            </a:r>
          </a:p>
        </p:txBody>
      </p:sp>
      <p:sp>
        <p:nvSpPr>
          <p:cNvPr id="40" name="Text Box 9"/>
          <p:cNvSpPr txBox="1">
            <a:spLocks noChangeArrowheads="1"/>
          </p:cNvSpPr>
          <p:nvPr/>
        </p:nvSpPr>
        <p:spPr bwMode="auto">
          <a:xfrm>
            <a:off x="-46497" y="1596469"/>
            <a:ext cx="1516062" cy="646331"/>
          </a:xfrm>
          <a:prstGeom prst="rect">
            <a:avLst/>
          </a:prstGeom>
          <a:noFill/>
          <a:ln w="50800">
            <a:noFill/>
            <a:miter lim="800000"/>
            <a:headEnd/>
            <a:tailEnd/>
          </a:ln>
        </p:spPr>
        <p:txBody>
          <a:bodyPr>
            <a:prstTxWarp prst="textNoShape">
              <a:avLst/>
            </a:prstTxWarp>
            <a:spAutoFit/>
          </a:bodyPr>
          <a:lstStyle/>
          <a:p>
            <a:pPr algn="ctr" eaLnBrk="0" hangingPunct="0">
              <a:spcBef>
                <a:spcPct val="50000"/>
              </a:spcBef>
            </a:pPr>
            <a:r>
              <a:rPr lang="en-US" sz="1800" b="1" dirty="0"/>
              <a:t>Very important</a:t>
            </a:r>
          </a:p>
        </p:txBody>
      </p:sp>
      <p:sp>
        <p:nvSpPr>
          <p:cNvPr id="47105" name="Rectangle 2"/>
          <p:cNvSpPr>
            <a:spLocks noGrp="1" noChangeArrowheads="1"/>
          </p:cNvSpPr>
          <p:nvPr>
            <p:ph type="title"/>
          </p:nvPr>
        </p:nvSpPr>
        <p:spPr>
          <a:xfrm>
            <a:off x="0" y="165100"/>
            <a:ext cx="9144000" cy="941388"/>
          </a:xfrm>
        </p:spPr>
        <p:txBody>
          <a:bodyPr/>
          <a:lstStyle/>
          <a:p>
            <a:r>
              <a:rPr lang="en-US" sz="3000" dirty="0" smtClean="0"/>
              <a:t>Non-Whites and Parents with Lower Education and Economic Status Assigned The Promise Higher Importance than Other Parents</a:t>
            </a:r>
            <a:r>
              <a:rPr lang="en-US" dirty="0" smtClean="0"/>
              <a:t> </a:t>
            </a:r>
          </a:p>
        </p:txBody>
      </p:sp>
      <p:sp>
        <p:nvSpPr>
          <p:cNvPr id="36" name="Line 4"/>
          <p:cNvSpPr>
            <a:spLocks noChangeShapeType="1"/>
          </p:cNvSpPr>
          <p:nvPr/>
        </p:nvSpPr>
        <p:spPr bwMode="auto">
          <a:xfrm rot="16200000" flipV="1">
            <a:off x="-364114" y="3965598"/>
            <a:ext cx="4382617" cy="24354"/>
          </a:xfrm>
          <a:prstGeom prst="line">
            <a:avLst/>
          </a:prstGeom>
          <a:noFill/>
          <a:ln w="28575" cmpd="sng">
            <a:solidFill>
              <a:schemeClr val="tx1"/>
            </a:solidFill>
            <a:round/>
            <a:headEnd/>
            <a:tailEnd/>
          </a:ln>
        </p:spPr>
        <p:txBody>
          <a:bodyPr wrap="none" anchor="ctr">
            <a:prstTxWarp prst="textNoShape">
              <a:avLst/>
            </a:prstTxWarp>
          </a:bodyPr>
          <a:lstStyle/>
          <a:p>
            <a:endParaRPr lang="en-US"/>
          </a:p>
        </p:txBody>
      </p:sp>
      <p:grpSp>
        <p:nvGrpSpPr>
          <p:cNvPr id="2" name="Group 3"/>
          <p:cNvGrpSpPr/>
          <p:nvPr/>
        </p:nvGrpSpPr>
        <p:grpSpPr>
          <a:xfrm>
            <a:off x="1558113" y="1791816"/>
            <a:ext cx="270180" cy="4360214"/>
            <a:chOff x="1427176" y="1791816"/>
            <a:chExt cx="299519" cy="4360214"/>
          </a:xfrm>
        </p:grpSpPr>
        <p:cxnSp>
          <p:nvCxnSpPr>
            <p:cNvPr id="41" name="Straight Connector 17"/>
            <p:cNvCxnSpPr>
              <a:cxnSpLocks noChangeShapeType="1"/>
            </p:cNvCxnSpPr>
            <p:nvPr/>
          </p:nvCxnSpPr>
          <p:spPr bwMode="auto">
            <a:xfrm flipH="1" flipV="1">
              <a:off x="1433289" y="6152030"/>
              <a:ext cx="293406" cy="0"/>
            </a:xfrm>
            <a:prstGeom prst="line">
              <a:avLst/>
            </a:prstGeom>
            <a:noFill/>
            <a:ln w="19050" cmpd="sng">
              <a:solidFill>
                <a:schemeClr val="tx1"/>
              </a:solidFill>
              <a:round/>
              <a:headEnd/>
              <a:tailEnd/>
            </a:ln>
          </p:spPr>
        </p:cxnSp>
        <p:cxnSp>
          <p:nvCxnSpPr>
            <p:cNvPr id="42" name="Straight Connector 18"/>
            <p:cNvCxnSpPr>
              <a:cxnSpLocks noChangeShapeType="1"/>
            </p:cNvCxnSpPr>
            <p:nvPr/>
          </p:nvCxnSpPr>
          <p:spPr bwMode="auto">
            <a:xfrm flipH="1" flipV="1">
              <a:off x="1433289" y="3969080"/>
              <a:ext cx="293406" cy="0"/>
            </a:xfrm>
            <a:prstGeom prst="line">
              <a:avLst/>
            </a:prstGeom>
            <a:noFill/>
            <a:ln w="19050" cmpd="sng">
              <a:solidFill>
                <a:schemeClr val="tx1"/>
              </a:solidFill>
              <a:round/>
              <a:headEnd/>
              <a:tailEnd/>
            </a:ln>
          </p:spPr>
        </p:cxnSp>
        <p:cxnSp>
          <p:nvCxnSpPr>
            <p:cNvPr id="43" name="Straight Connector 19"/>
            <p:cNvCxnSpPr>
              <a:cxnSpLocks noChangeShapeType="1"/>
            </p:cNvCxnSpPr>
            <p:nvPr/>
          </p:nvCxnSpPr>
          <p:spPr bwMode="auto">
            <a:xfrm flipH="1">
              <a:off x="1427176" y="1791816"/>
              <a:ext cx="299519" cy="0"/>
            </a:xfrm>
            <a:prstGeom prst="line">
              <a:avLst/>
            </a:prstGeom>
            <a:noFill/>
            <a:ln w="19050" cmpd="sng">
              <a:solidFill>
                <a:schemeClr val="tx1"/>
              </a:solidFill>
              <a:round/>
              <a:headEnd/>
              <a:tailEnd/>
            </a:ln>
          </p:spPr>
        </p:cxnSp>
        <p:cxnSp>
          <p:nvCxnSpPr>
            <p:cNvPr id="44" name="Straight Connector 20"/>
            <p:cNvCxnSpPr>
              <a:cxnSpLocks noChangeShapeType="1"/>
            </p:cNvCxnSpPr>
            <p:nvPr/>
          </p:nvCxnSpPr>
          <p:spPr bwMode="auto">
            <a:xfrm flipH="1" flipV="1">
              <a:off x="1433289" y="5083294"/>
              <a:ext cx="293406" cy="0"/>
            </a:xfrm>
            <a:prstGeom prst="line">
              <a:avLst/>
            </a:prstGeom>
            <a:noFill/>
            <a:ln w="19050" cmpd="sng">
              <a:solidFill>
                <a:schemeClr val="tx1"/>
              </a:solidFill>
              <a:round/>
              <a:headEnd/>
              <a:tailEnd/>
            </a:ln>
          </p:spPr>
        </p:cxnSp>
        <p:cxnSp>
          <p:nvCxnSpPr>
            <p:cNvPr id="45" name="Straight Connector 21"/>
            <p:cNvCxnSpPr>
              <a:cxnSpLocks noChangeShapeType="1"/>
            </p:cNvCxnSpPr>
            <p:nvPr/>
          </p:nvCxnSpPr>
          <p:spPr bwMode="auto">
            <a:xfrm flipH="1" flipV="1">
              <a:off x="1433289" y="2894660"/>
              <a:ext cx="293406" cy="0"/>
            </a:xfrm>
            <a:prstGeom prst="line">
              <a:avLst/>
            </a:prstGeom>
            <a:noFill/>
            <a:ln w="19050" cmpd="sng">
              <a:solidFill>
                <a:schemeClr val="tx1"/>
              </a:solidFill>
              <a:round/>
              <a:headEnd/>
              <a:tailEnd/>
            </a:ln>
          </p:spPr>
        </p:cxnSp>
      </p:grpSp>
      <p:sp>
        <p:nvSpPr>
          <p:cNvPr id="31" name="Oval 10"/>
          <p:cNvSpPr>
            <a:spLocks noChangeArrowheads="1"/>
          </p:cNvSpPr>
          <p:nvPr/>
        </p:nvSpPr>
        <p:spPr bwMode="auto">
          <a:xfrm rot="16200000">
            <a:off x="1718009" y="2516402"/>
            <a:ext cx="204651" cy="203200"/>
          </a:xfrm>
          <a:prstGeom prst="ellipse">
            <a:avLst/>
          </a:prstGeom>
          <a:solidFill>
            <a:schemeClr val="accent1">
              <a:lumMod val="40000"/>
              <a:lumOff val="60000"/>
            </a:schemeClr>
          </a:solidFill>
          <a:ln w="19050" cmpd="sng" algn="ctr">
            <a:solidFill>
              <a:schemeClr val="tx1"/>
            </a:solidFill>
            <a:round/>
            <a:headEnd/>
            <a:tailEnd/>
          </a:ln>
          <a:effectLst/>
        </p:spPr>
        <p:txBody>
          <a:bodyPr wrap="none" anchor="ctr"/>
          <a:lstStyle/>
          <a:p>
            <a:pPr eaLnBrk="0" hangingPunct="0">
              <a:defRPr/>
            </a:pPr>
            <a:endParaRPr lang="en-US">
              <a:ea typeface="+mn-ea"/>
              <a:cs typeface="+mn-cs"/>
            </a:endParaRPr>
          </a:p>
        </p:txBody>
      </p:sp>
      <p:sp>
        <p:nvSpPr>
          <p:cNvPr id="47126" name="Oval 10"/>
          <p:cNvSpPr>
            <a:spLocks noChangeArrowheads="1"/>
          </p:cNvSpPr>
          <p:nvPr/>
        </p:nvSpPr>
        <p:spPr bwMode="auto">
          <a:xfrm rot="16200000">
            <a:off x="1718009" y="2325015"/>
            <a:ext cx="204651" cy="203200"/>
          </a:xfrm>
          <a:prstGeom prst="ellipse">
            <a:avLst/>
          </a:prstGeom>
          <a:solidFill>
            <a:schemeClr val="accent1"/>
          </a:solidFill>
          <a:ln w="19050" cmpd="sng">
            <a:solidFill>
              <a:schemeClr val="tx1"/>
            </a:solidFill>
            <a:round/>
            <a:headEnd/>
            <a:tailEnd/>
          </a:ln>
        </p:spPr>
        <p:txBody>
          <a:bodyPr wrap="none" anchor="ctr">
            <a:prstTxWarp prst="textNoShape">
              <a:avLst/>
            </a:prstTxWarp>
          </a:bodyPr>
          <a:lstStyle/>
          <a:p>
            <a:pPr eaLnBrk="0" hangingPunct="0"/>
            <a:endParaRPr lang="en-US"/>
          </a:p>
        </p:txBody>
      </p:sp>
      <p:sp>
        <p:nvSpPr>
          <p:cNvPr id="47128" name="Oval 10"/>
          <p:cNvSpPr>
            <a:spLocks noChangeArrowheads="1"/>
          </p:cNvSpPr>
          <p:nvPr/>
        </p:nvSpPr>
        <p:spPr bwMode="auto">
          <a:xfrm rot="16200000">
            <a:off x="1718009" y="3244999"/>
            <a:ext cx="204651" cy="203200"/>
          </a:xfrm>
          <a:prstGeom prst="ellipse">
            <a:avLst/>
          </a:prstGeom>
          <a:solidFill>
            <a:schemeClr val="accent2"/>
          </a:solidFill>
          <a:ln w="19050" cmpd="sng">
            <a:solidFill>
              <a:schemeClr val="tx1"/>
            </a:solidFill>
            <a:round/>
            <a:headEnd/>
            <a:tailEnd/>
          </a:ln>
        </p:spPr>
        <p:txBody>
          <a:bodyPr wrap="none" anchor="ctr">
            <a:prstTxWarp prst="textNoShape">
              <a:avLst/>
            </a:prstTxWarp>
          </a:bodyPr>
          <a:lstStyle/>
          <a:p>
            <a:pPr eaLnBrk="0" hangingPunct="0"/>
            <a:endParaRPr lang="en-US"/>
          </a:p>
        </p:txBody>
      </p:sp>
      <p:sp>
        <p:nvSpPr>
          <p:cNvPr id="53" name="Oval 10"/>
          <p:cNvSpPr>
            <a:spLocks noChangeArrowheads="1"/>
          </p:cNvSpPr>
          <p:nvPr/>
        </p:nvSpPr>
        <p:spPr bwMode="auto">
          <a:xfrm rot="16200000">
            <a:off x="1718009" y="2644529"/>
            <a:ext cx="204651" cy="203200"/>
          </a:xfrm>
          <a:prstGeom prst="ellipse">
            <a:avLst/>
          </a:prstGeom>
          <a:solidFill>
            <a:schemeClr val="bg2">
              <a:lumMod val="75000"/>
            </a:schemeClr>
          </a:solidFill>
          <a:ln w="19050" cmpd="sng" algn="ctr">
            <a:solidFill>
              <a:schemeClr val="tx1"/>
            </a:solidFill>
            <a:round/>
            <a:headEnd/>
            <a:tailEnd/>
          </a:ln>
          <a:effectLst/>
        </p:spPr>
        <p:txBody>
          <a:bodyPr wrap="none" anchor="ctr"/>
          <a:lstStyle/>
          <a:p>
            <a:pPr eaLnBrk="0" hangingPunct="0">
              <a:defRPr/>
            </a:pPr>
            <a:endParaRPr lang="en-US">
              <a:ea typeface="+mn-ea"/>
              <a:cs typeface="+mn-cs"/>
            </a:endParaRPr>
          </a:p>
        </p:txBody>
      </p:sp>
      <p:sp>
        <p:nvSpPr>
          <p:cNvPr id="30" name="Rectangle 3"/>
          <p:cNvSpPr txBox="1">
            <a:spLocks noChangeArrowheads="1"/>
          </p:cNvSpPr>
          <p:nvPr/>
        </p:nvSpPr>
        <p:spPr bwMode="auto">
          <a:xfrm>
            <a:off x="3344052" y="1731960"/>
            <a:ext cx="5266455" cy="73866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227013" indent="-227013" algn="l" rtl="0" eaLnBrk="0" fontAlgn="base" hangingPunct="0">
              <a:spcBef>
                <a:spcPct val="20000"/>
              </a:spcBef>
              <a:spcAft>
                <a:spcPct val="0"/>
              </a:spcAft>
              <a:buClr>
                <a:schemeClr val="tx2"/>
              </a:buClr>
              <a:buSzPct val="115000"/>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4pPr>
            <a:lvl5pPr marL="2057400" indent="-228600" algn="l" rtl="0" eaLnBrk="0" fontAlgn="base" hangingPunct="0">
              <a:spcBef>
                <a:spcPct val="20000"/>
              </a:spcBef>
              <a:spcAft>
                <a:spcPct val="0"/>
              </a:spcAft>
              <a:buSzPct val="80000"/>
              <a:buChar char="•"/>
              <a:defRPr sz="2400" b="1">
                <a:solidFill>
                  <a:schemeClr val="tx1"/>
                </a:solidFill>
                <a:latin typeface="+mn-lt"/>
                <a:ea typeface="ＭＳ Ｐゴシック" charset="-128"/>
              </a:defRPr>
            </a:lvl5pPr>
            <a:lvl6pPr marL="2514600" indent="-228600" algn="l" rtl="0" eaLnBrk="0" fontAlgn="base" hangingPunct="0">
              <a:spcBef>
                <a:spcPct val="20000"/>
              </a:spcBef>
              <a:spcAft>
                <a:spcPct val="0"/>
              </a:spcAft>
              <a:buSzPct val="80000"/>
              <a:buChar char="•"/>
              <a:defRPr sz="2400" b="1">
                <a:solidFill>
                  <a:schemeClr val="tx1"/>
                </a:solidFill>
                <a:latin typeface="+mn-lt"/>
              </a:defRPr>
            </a:lvl6pPr>
            <a:lvl7pPr marL="2971800" indent="-228600" algn="l" rtl="0" eaLnBrk="0" fontAlgn="base" hangingPunct="0">
              <a:spcBef>
                <a:spcPct val="20000"/>
              </a:spcBef>
              <a:spcAft>
                <a:spcPct val="0"/>
              </a:spcAft>
              <a:buSzPct val="80000"/>
              <a:buChar char="•"/>
              <a:defRPr sz="2400" b="1">
                <a:solidFill>
                  <a:schemeClr val="tx1"/>
                </a:solidFill>
                <a:latin typeface="+mn-lt"/>
              </a:defRPr>
            </a:lvl7pPr>
            <a:lvl8pPr marL="3429000" indent="-228600" algn="l" rtl="0" eaLnBrk="0" fontAlgn="base" hangingPunct="0">
              <a:spcBef>
                <a:spcPct val="20000"/>
              </a:spcBef>
              <a:spcAft>
                <a:spcPct val="0"/>
              </a:spcAft>
              <a:buSzPct val="80000"/>
              <a:buChar char="•"/>
              <a:defRPr sz="2400" b="1">
                <a:solidFill>
                  <a:schemeClr val="tx1"/>
                </a:solidFill>
                <a:latin typeface="+mn-lt"/>
              </a:defRPr>
            </a:lvl8pPr>
            <a:lvl9pPr marL="3886200" indent="-228600" algn="l" rtl="0" eaLnBrk="0" fontAlgn="base" hangingPunct="0">
              <a:spcBef>
                <a:spcPct val="20000"/>
              </a:spcBef>
              <a:spcAft>
                <a:spcPct val="0"/>
              </a:spcAft>
              <a:buSzPct val="80000"/>
              <a:buChar char="•"/>
              <a:defRPr sz="2400" b="1">
                <a:solidFill>
                  <a:schemeClr val="tx1"/>
                </a:solidFill>
                <a:latin typeface="+mn-lt"/>
              </a:defRPr>
            </a:lvl9pPr>
          </a:lstStyle>
          <a:p>
            <a:pPr marL="0" indent="0">
              <a:buFontTx/>
              <a:buNone/>
            </a:pPr>
            <a:r>
              <a:rPr lang="en-US" dirty="0" smtClean="0"/>
              <a:t>Parents with a high school degree or lower (4.4)</a:t>
            </a:r>
            <a:endParaRPr lang="en-US" dirty="0"/>
          </a:p>
        </p:txBody>
      </p:sp>
      <p:sp>
        <p:nvSpPr>
          <p:cNvPr id="47" name="Rectangle 3"/>
          <p:cNvSpPr txBox="1">
            <a:spLocks noChangeArrowheads="1"/>
          </p:cNvSpPr>
          <p:nvPr/>
        </p:nvSpPr>
        <p:spPr bwMode="auto">
          <a:xfrm>
            <a:off x="3409850" y="4128319"/>
            <a:ext cx="4205341" cy="37509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227013" indent="-227013" algn="l" rtl="0" eaLnBrk="0" fontAlgn="base" hangingPunct="0">
              <a:spcBef>
                <a:spcPct val="20000"/>
              </a:spcBef>
              <a:spcAft>
                <a:spcPct val="0"/>
              </a:spcAft>
              <a:buClr>
                <a:schemeClr val="tx2"/>
              </a:buClr>
              <a:buSzPct val="115000"/>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4pPr>
            <a:lvl5pPr marL="2057400" indent="-228600" algn="l" rtl="0" eaLnBrk="0" fontAlgn="base" hangingPunct="0">
              <a:spcBef>
                <a:spcPct val="20000"/>
              </a:spcBef>
              <a:spcAft>
                <a:spcPct val="0"/>
              </a:spcAft>
              <a:buSzPct val="80000"/>
              <a:buChar char="•"/>
              <a:defRPr sz="2400" b="1">
                <a:solidFill>
                  <a:schemeClr val="tx1"/>
                </a:solidFill>
                <a:latin typeface="+mn-lt"/>
                <a:ea typeface="ＭＳ Ｐゴシック" charset="-128"/>
              </a:defRPr>
            </a:lvl5pPr>
            <a:lvl6pPr marL="2514600" indent="-228600" algn="l" rtl="0" eaLnBrk="0" fontAlgn="base" hangingPunct="0">
              <a:spcBef>
                <a:spcPct val="20000"/>
              </a:spcBef>
              <a:spcAft>
                <a:spcPct val="0"/>
              </a:spcAft>
              <a:buSzPct val="80000"/>
              <a:buChar char="•"/>
              <a:defRPr sz="2400" b="1">
                <a:solidFill>
                  <a:schemeClr val="tx1"/>
                </a:solidFill>
                <a:latin typeface="+mn-lt"/>
              </a:defRPr>
            </a:lvl6pPr>
            <a:lvl7pPr marL="2971800" indent="-228600" algn="l" rtl="0" eaLnBrk="0" fontAlgn="base" hangingPunct="0">
              <a:spcBef>
                <a:spcPct val="20000"/>
              </a:spcBef>
              <a:spcAft>
                <a:spcPct val="0"/>
              </a:spcAft>
              <a:buSzPct val="80000"/>
              <a:buChar char="•"/>
              <a:defRPr sz="2400" b="1">
                <a:solidFill>
                  <a:schemeClr val="tx1"/>
                </a:solidFill>
                <a:latin typeface="+mn-lt"/>
              </a:defRPr>
            </a:lvl7pPr>
            <a:lvl8pPr marL="3429000" indent="-228600" algn="l" rtl="0" eaLnBrk="0" fontAlgn="base" hangingPunct="0">
              <a:spcBef>
                <a:spcPct val="20000"/>
              </a:spcBef>
              <a:spcAft>
                <a:spcPct val="0"/>
              </a:spcAft>
              <a:buSzPct val="80000"/>
              <a:buChar char="•"/>
              <a:defRPr sz="2400" b="1">
                <a:solidFill>
                  <a:schemeClr val="tx1"/>
                </a:solidFill>
                <a:latin typeface="+mn-lt"/>
              </a:defRPr>
            </a:lvl8pPr>
            <a:lvl9pPr marL="3886200" indent="-228600" algn="l" rtl="0" eaLnBrk="0" fontAlgn="base" hangingPunct="0">
              <a:spcBef>
                <a:spcPct val="20000"/>
              </a:spcBef>
              <a:spcAft>
                <a:spcPct val="0"/>
              </a:spcAft>
              <a:buSzPct val="80000"/>
              <a:buChar char="•"/>
              <a:defRPr sz="2400" b="1">
                <a:solidFill>
                  <a:schemeClr val="tx1"/>
                </a:solidFill>
                <a:latin typeface="+mn-lt"/>
              </a:defRPr>
            </a:lvl9pPr>
          </a:lstStyle>
          <a:p>
            <a:pPr marL="0" indent="0">
              <a:buFontTx/>
              <a:buNone/>
            </a:pPr>
            <a:r>
              <a:rPr lang="en-US" dirty="0" smtClean="0"/>
              <a:t>Other (3.5)</a:t>
            </a:r>
          </a:p>
        </p:txBody>
      </p:sp>
      <p:sp>
        <p:nvSpPr>
          <p:cNvPr id="48" name="Rectangle 3"/>
          <p:cNvSpPr txBox="1">
            <a:spLocks noChangeArrowheads="1"/>
          </p:cNvSpPr>
          <p:nvPr/>
        </p:nvSpPr>
        <p:spPr bwMode="auto">
          <a:xfrm>
            <a:off x="3400318" y="3601530"/>
            <a:ext cx="5994588"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227013" indent="-227013" algn="l" rtl="0" eaLnBrk="0" fontAlgn="base" hangingPunct="0">
              <a:spcBef>
                <a:spcPct val="20000"/>
              </a:spcBef>
              <a:spcAft>
                <a:spcPct val="0"/>
              </a:spcAft>
              <a:buClr>
                <a:schemeClr val="tx2"/>
              </a:buClr>
              <a:buSzPct val="115000"/>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4pPr>
            <a:lvl5pPr marL="2057400" indent="-228600" algn="l" rtl="0" eaLnBrk="0" fontAlgn="base" hangingPunct="0">
              <a:spcBef>
                <a:spcPct val="20000"/>
              </a:spcBef>
              <a:spcAft>
                <a:spcPct val="0"/>
              </a:spcAft>
              <a:buSzPct val="80000"/>
              <a:buChar char="•"/>
              <a:defRPr sz="2400" b="1">
                <a:solidFill>
                  <a:schemeClr val="tx1"/>
                </a:solidFill>
                <a:latin typeface="+mn-lt"/>
                <a:ea typeface="ＭＳ Ｐゴシック" charset="-128"/>
              </a:defRPr>
            </a:lvl5pPr>
            <a:lvl6pPr marL="2514600" indent="-228600" algn="l" rtl="0" eaLnBrk="0" fontAlgn="base" hangingPunct="0">
              <a:spcBef>
                <a:spcPct val="20000"/>
              </a:spcBef>
              <a:spcAft>
                <a:spcPct val="0"/>
              </a:spcAft>
              <a:buSzPct val="80000"/>
              <a:buChar char="•"/>
              <a:defRPr sz="2400" b="1">
                <a:solidFill>
                  <a:schemeClr val="tx1"/>
                </a:solidFill>
                <a:latin typeface="+mn-lt"/>
              </a:defRPr>
            </a:lvl6pPr>
            <a:lvl7pPr marL="2971800" indent="-228600" algn="l" rtl="0" eaLnBrk="0" fontAlgn="base" hangingPunct="0">
              <a:spcBef>
                <a:spcPct val="20000"/>
              </a:spcBef>
              <a:spcAft>
                <a:spcPct val="0"/>
              </a:spcAft>
              <a:buSzPct val="80000"/>
              <a:buChar char="•"/>
              <a:defRPr sz="2400" b="1">
                <a:solidFill>
                  <a:schemeClr val="tx1"/>
                </a:solidFill>
                <a:latin typeface="+mn-lt"/>
              </a:defRPr>
            </a:lvl7pPr>
            <a:lvl8pPr marL="3429000" indent="-228600" algn="l" rtl="0" eaLnBrk="0" fontAlgn="base" hangingPunct="0">
              <a:spcBef>
                <a:spcPct val="20000"/>
              </a:spcBef>
              <a:spcAft>
                <a:spcPct val="0"/>
              </a:spcAft>
              <a:buSzPct val="80000"/>
              <a:buChar char="•"/>
              <a:defRPr sz="2400" b="1">
                <a:solidFill>
                  <a:schemeClr val="tx1"/>
                </a:solidFill>
                <a:latin typeface="+mn-lt"/>
              </a:defRPr>
            </a:lvl8pPr>
            <a:lvl9pPr marL="3886200" indent="-228600" algn="l" rtl="0" eaLnBrk="0" fontAlgn="base" hangingPunct="0">
              <a:spcBef>
                <a:spcPct val="20000"/>
              </a:spcBef>
              <a:spcAft>
                <a:spcPct val="0"/>
              </a:spcAft>
              <a:buSzPct val="80000"/>
              <a:buChar char="•"/>
              <a:defRPr sz="2400" b="1">
                <a:solidFill>
                  <a:schemeClr val="tx1"/>
                </a:solidFill>
                <a:latin typeface="+mn-lt"/>
              </a:defRPr>
            </a:lvl9pPr>
          </a:lstStyle>
          <a:p>
            <a:pPr marL="0" indent="0">
              <a:buFontTx/>
              <a:buNone/>
            </a:pPr>
            <a:r>
              <a:rPr lang="en-US" dirty="0" smtClean="0"/>
              <a:t>Non-white (4.2)</a:t>
            </a:r>
            <a:endParaRPr lang="en-US" dirty="0"/>
          </a:p>
        </p:txBody>
      </p:sp>
      <p:sp>
        <p:nvSpPr>
          <p:cNvPr id="51" name="Rectangle 3"/>
          <p:cNvSpPr txBox="1">
            <a:spLocks noChangeArrowheads="1"/>
          </p:cNvSpPr>
          <p:nvPr/>
        </p:nvSpPr>
        <p:spPr bwMode="auto">
          <a:xfrm>
            <a:off x="3376204" y="2803793"/>
            <a:ext cx="6367121"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marL="227013" indent="-227013" algn="l" rtl="0" eaLnBrk="0" fontAlgn="base" hangingPunct="0">
              <a:spcBef>
                <a:spcPct val="20000"/>
              </a:spcBef>
              <a:spcAft>
                <a:spcPct val="0"/>
              </a:spcAft>
              <a:buClr>
                <a:schemeClr val="tx2"/>
              </a:buClr>
              <a:buSzPct val="115000"/>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SzPct val="90000"/>
              <a:buChar char="–"/>
              <a:defRPr sz="2400" b="1">
                <a:solidFill>
                  <a:schemeClr val="tx1"/>
                </a:solidFill>
                <a:latin typeface="+mn-lt"/>
                <a:ea typeface="ＭＳ Ｐゴシック" charset="-128"/>
              </a:defRPr>
            </a:lvl4pPr>
            <a:lvl5pPr marL="2057400" indent="-228600" algn="l" rtl="0" eaLnBrk="0" fontAlgn="base" hangingPunct="0">
              <a:spcBef>
                <a:spcPct val="20000"/>
              </a:spcBef>
              <a:spcAft>
                <a:spcPct val="0"/>
              </a:spcAft>
              <a:buSzPct val="80000"/>
              <a:buChar char="•"/>
              <a:defRPr sz="2400" b="1">
                <a:solidFill>
                  <a:schemeClr val="tx1"/>
                </a:solidFill>
                <a:latin typeface="+mn-lt"/>
                <a:ea typeface="ＭＳ Ｐゴシック" charset="-128"/>
              </a:defRPr>
            </a:lvl5pPr>
            <a:lvl6pPr marL="2514600" indent="-228600" algn="l" rtl="0" eaLnBrk="0" fontAlgn="base" hangingPunct="0">
              <a:spcBef>
                <a:spcPct val="20000"/>
              </a:spcBef>
              <a:spcAft>
                <a:spcPct val="0"/>
              </a:spcAft>
              <a:buSzPct val="80000"/>
              <a:buChar char="•"/>
              <a:defRPr sz="2400" b="1">
                <a:solidFill>
                  <a:schemeClr val="tx1"/>
                </a:solidFill>
                <a:latin typeface="+mn-lt"/>
              </a:defRPr>
            </a:lvl6pPr>
            <a:lvl7pPr marL="2971800" indent="-228600" algn="l" rtl="0" eaLnBrk="0" fontAlgn="base" hangingPunct="0">
              <a:spcBef>
                <a:spcPct val="20000"/>
              </a:spcBef>
              <a:spcAft>
                <a:spcPct val="0"/>
              </a:spcAft>
              <a:buSzPct val="80000"/>
              <a:buChar char="•"/>
              <a:defRPr sz="2400" b="1">
                <a:solidFill>
                  <a:schemeClr val="tx1"/>
                </a:solidFill>
                <a:latin typeface="+mn-lt"/>
              </a:defRPr>
            </a:lvl7pPr>
            <a:lvl8pPr marL="3429000" indent="-228600" algn="l" rtl="0" eaLnBrk="0" fontAlgn="base" hangingPunct="0">
              <a:spcBef>
                <a:spcPct val="20000"/>
              </a:spcBef>
              <a:spcAft>
                <a:spcPct val="0"/>
              </a:spcAft>
              <a:buSzPct val="80000"/>
              <a:buChar char="•"/>
              <a:defRPr sz="2400" b="1">
                <a:solidFill>
                  <a:schemeClr val="tx1"/>
                </a:solidFill>
                <a:latin typeface="+mn-lt"/>
              </a:defRPr>
            </a:lvl8pPr>
            <a:lvl9pPr marL="3886200" indent="-228600" algn="l" rtl="0" eaLnBrk="0" fontAlgn="base" hangingPunct="0">
              <a:spcBef>
                <a:spcPct val="20000"/>
              </a:spcBef>
              <a:spcAft>
                <a:spcPct val="0"/>
              </a:spcAft>
              <a:buSzPct val="80000"/>
              <a:buChar char="•"/>
              <a:defRPr sz="2400" b="1">
                <a:solidFill>
                  <a:schemeClr val="tx1"/>
                </a:solidFill>
                <a:latin typeface="+mn-lt"/>
              </a:defRPr>
            </a:lvl9pPr>
          </a:lstStyle>
          <a:p>
            <a:pPr marL="0" indent="0">
              <a:buFontTx/>
              <a:buNone/>
            </a:pPr>
            <a:r>
              <a:rPr lang="en-US" dirty="0" smtClean="0"/>
              <a:t>Parents with lower income (4.3)</a:t>
            </a:r>
          </a:p>
        </p:txBody>
      </p:sp>
      <p:cxnSp>
        <p:nvCxnSpPr>
          <p:cNvPr id="54" name="Straight Arrow Connector 53"/>
          <p:cNvCxnSpPr/>
          <p:nvPr/>
        </p:nvCxnSpPr>
        <p:spPr bwMode="auto">
          <a:xfrm flipH="1">
            <a:off x="2082800" y="2082800"/>
            <a:ext cx="1100667" cy="27093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flipH="1" flipV="1">
            <a:off x="2032000" y="3420533"/>
            <a:ext cx="1185334" cy="863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6" name="Straight Arrow Connector 55"/>
          <p:cNvCxnSpPr/>
          <p:nvPr/>
        </p:nvCxnSpPr>
        <p:spPr bwMode="auto">
          <a:xfrm rot="10800000">
            <a:off x="2001412" y="2869389"/>
            <a:ext cx="1266722" cy="90674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7" name="Straight Arrow Connector 56"/>
          <p:cNvCxnSpPr/>
          <p:nvPr/>
        </p:nvCxnSpPr>
        <p:spPr bwMode="auto">
          <a:xfrm flipH="1" flipV="1">
            <a:off x="1998134" y="2624667"/>
            <a:ext cx="1253066" cy="3048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051324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1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7126" grpId="0" animBg="1"/>
      <p:bldP spid="47128" grpId="0" animBg="1"/>
      <p:bldP spid="53" grpId="0" animBg="1"/>
      <p:bldP spid="30" grpId="0" build="allAtOnce"/>
      <p:bldP spid="47" grpId="0"/>
      <p:bldP spid="48"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Reported Being Motivated </a:t>
            </a:r>
            <a:br>
              <a:rPr lang="en-US" dirty="0" smtClean="0"/>
            </a:br>
            <a:r>
              <a:rPr lang="en-US" dirty="0" smtClean="0"/>
              <a:t>by the Program</a:t>
            </a:r>
            <a:br>
              <a:rPr lang="en-US" dirty="0" smtClean="0"/>
            </a:br>
            <a:endParaRPr lang="en-US" dirty="0"/>
          </a:p>
        </p:txBody>
      </p:sp>
      <p:sp>
        <p:nvSpPr>
          <p:cNvPr id="3" name="Content Placeholder 2"/>
          <p:cNvSpPr>
            <a:spLocks noGrp="1"/>
          </p:cNvSpPr>
          <p:nvPr>
            <p:ph idx="1"/>
          </p:nvPr>
        </p:nvSpPr>
        <p:spPr>
          <a:xfrm>
            <a:off x="429801" y="1877133"/>
            <a:ext cx="8273195" cy="4466493"/>
          </a:xfrm>
        </p:spPr>
        <p:txBody>
          <a:bodyPr/>
          <a:lstStyle/>
          <a:p>
            <a:pPr marL="457200" indent="-457200">
              <a:lnSpc>
                <a:spcPct val="90000"/>
              </a:lnSpc>
            </a:pPr>
            <a:r>
              <a:rPr lang="en-US" sz="2800" dirty="0" smtClean="0"/>
              <a:t>The opportunity for college funds motivated them to strive to meet eligibility requirements</a:t>
            </a:r>
          </a:p>
          <a:p>
            <a:pPr marL="973137" lvl="1" indent="-457200">
              <a:lnSpc>
                <a:spcPct val="90000"/>
              </a:lnSpc>
            </a:pPr>
            <a:r>
              <a:rPr lang="en-US" dirty="0" smtClean="0"/>
              <a:t>Obtain at least a 2.5 GPA</a:t>
            </a:r>
          </a:p>
          <a:p>
            <a:pPr marL="973137" lvl="1" indent="-457200">
              <a:lnSpc>
                <a:spcPct val="90000"/>
              </a:lnSpc>
            </a:pPr>
            <a:r>
              <a:rPr lang="en-US" dirty="0" smtClean="0"/>
              <a:t>Maintain 90 percent attendance</a:t>
            </a:r>
          </a:p>
          <a:p>
            <a:pPr marL="457200" indent="-457200">
              <a:lnSpc>
                <a:spcPct val="90000"/>
              </a:lnSpc>
              <a:spcBef>
                <a:spcPts val="1800"/>
              </a:spcBef>
            </a:pPr>
            <a:r>
              <a:rPr lang="en-US" sz="2800" dirty="0" smtClean="0"/>
              <a:t>The </a:t>
            </a:r>
            <a:r>
              <a:rPr lang="en-US" sz="2800" dirty="0"/>
              <a:t>Promise factored into their decisions</a:t>
            </a:r>
            <a:r>
              <a:rPr lang="en-US" sz="2800" dirty="0" smtClean="0"/>
              <a:t> </a:t>
            </a:r>
            <a:br>
              <a:rPr lang="en-US" sz="2800" dirty="0" smtClean="0"/>
            </a:br>
            <a:r>
              <a:rPr lang="en-US" sz="2800" dirty="0" smtClean="0"/>
              <a:t>to </a:t>
            </a:r>
            <a:r>
              <a:rPr lang="en-US" sz="2800" dirty="0"/>
              <a:t>attend </a:t>
            </a:r>
            <a:r>
              <a:rPr lang="en-US" sz="2800" dirty="0" smtClean="0"/>
              <a:t>college</a:t>
            </a:r>
          </a:p>
          <a:p>
            <a:pPr marL="457200" indent="-457200">
              <a:lnSpc>
                <a:spcPct val="90000"/>
              </a:lnSpc>
              <a:spcBef>
                <a:spcPts val="1800"/>
              </a:spcBef>
            </a:pPr>
            <a:r>
              <a:rPr lang="en-US" sz="2800" dirty="0" smtClean="0"/>
              <a:t>However, many students did not understand key program elements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56A0D3"/>
      </a:dk1>
      <a:lt1>
        <a:srgbClr val="FFFFFF"/>
      </a:lt1>
      <a:dk2>
        <a:srgbClr val="000000"/>
      </a:dk2>
      <a:lt2>
        <a:srgbClr val="E2A856"/>
      </a:lt2>
      <a:accent1>
        <a:srgbClr val="006C64"/>
      </a:accent1>
      <a:accent2>
        <a:srgbClr val="8B0E04"/>
      </a:accent2>
      <a:accent3>
        <a:srgbClr val="AAAAAA"/>
      </a:accent3>
      <a:accent4>
        <a:srgbClr val="DADADA"/>
      </a:accent4>
      <a:accent5>
        <a:srgbClr val="AABAB8"/>
      </a:accent5>
      <a:accent6>
        <a:srgbClr val="7D0C03"/>
      </a:accent6>
      <a:hlink>
        <a:srgbClr val="993366"/>
      </a:hlink>
      <a:folHlink>
        <a:srgbClr val="00336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5195</TotalTime>
  <Words>1764</Words>
  <Application>Microsoft Macintosh PowerPoint</Application>
  <PresentationFormat>On-screen Show (4:3)</PresentationFormat>
  <Paragraphs>166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An Evaluation of the Early Progress  of The Pittsburgh Promise®  and New Haven Promise   </vt:lpstr>
      <vt:lpstr>In 2010, The Promise Asked RAND to Evaluate Early Progress Toward Its First Two Goals</vt:lpstr>
      <vt:lpstr>RAND Examined Baseline  Trends and Patterns in Four Areas</vt:lpstr>
      <vt:lpstr>PPS Enrollment Has Begun to Stabilize  Since the Program’s Inception</vt:lpstr>
      <vt:lpstr>Percent of Students Enrolling and  Continuing in PPS Has Remained Steady</vt:lpstr>
      <vt:lpstr>There Is No Clear Pattern In Enrollment  of New Transfers into PPS Schools</vt:lpstr>
      <vt:lpstr>The Promise Was an Important Factor in Parents’ Enrollment Decisions</vt:lpstr>
      <vt:lpstr>Non-Whites and Parents with Lower Education and Economic Status Assigned The Promise Higher Importance than Other Parents </vt:lpstr>
      <vt:lpstr>Students Reported Being Motivated  by the Program </vt:lpstr>
      <vt:lpstr>Summary of Key Findings</vt:lpstr>
      <vt:lpstr>RAND Recommended Some Ways to Strengthen the Program</vt:lpstr>
      <vt:lpstr>Looking Ahead </vt:lpstr>
      <vt:lpstr>In July 2013, New Haven Promise Board asked RAND to Analyze Progress to Date of New Haven District Reforms and New Haven Promise</vt:lpstr>
      <vt:lpstr>Some Research Ideas</vt:lpstr>
      <vt:lpstr>PowerPoint Presentation</vt:lpstr>
    </vt:vector>
  </TitlesOfParts>
  <Company>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Publications Department</dc:creator>
  <cp:lastModifiedBy>Gabriella Gonzalez</cp:lastModifiedBy>
  <cp:revision>452</cp:revision>
  <cp:lastPrinted>2011-08-31T01:05:09Z</cp:lastPrinted>
  <dcterms:created xsi:type="dcterms:W3CDTF">2011-08-30T23:30:08Z</dcterms:created>
  <dcterms:modified xsi:type="dcterms:W3CDTF">2013-10-11T03:43:56Z</dcterms:modified>
</cp:coreProperties>
</file>