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1"/>
  </p:notesMasterIdLst>
  <p:sldIdLst>
    <p:sldId id="261" r:id="rId5"/>
    <p:sldId id="1155" r:id="rId6"/>
    <p:sldId id="1161" r:id="rId7"/>
    <p:sldId id="1162" r:id="rId8"/>
    <p:sldId id="1163" r:id="rId9"/>
    <p:sldId id="11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C04E5C-F96D-BAE8-24FA-349AABBF5C1C}" name="Susan N Houseman" initials="SH" userId="S::Houseman@upjohn.org::a0c1b38c-59c2-4b0d-9078-7574950daf37" providerId="AD"/>
  <p188:author id="{232ED3A2-8757-23DA-7358-898BB4E347BB}" name="Timothy J Bartik" initials="TJB" userId="S::Bartik@upjohn.org::682e5de5-403f-450a-a7ef-1c65b97176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othy J Bartik" initials="TJB" lastIdx="5" clrIdx="0">
    <p:extLst>
      <p:ext uri="{19B8F6BF-5375-455C-9EA6-DF929625EA0E}">
        <p15:presenceInfo xmlns:p15="http://schemas.microsoft.com/office/powerpoint/2012/main" userId="S::Bartik@upjohn.org::682e5de5-403f-450a-a7ef-1c65b97176ce" providerId="AD"/>
      </p:ext>
    </p:extLst>
  </p:cmAuthor>
  <p:cmAuthor id="2" name="Michelle Miller-Adams" initials="MM" lastIdx="1" clrIdx="1">
    <p:extLst>
      <p:ext uri="{19B8F6BF-5375-455C-9EA6-DF929625EA0E}">
        <p15:presenceInfo xmlns:p15="http://schemas.microsoft.com/office/powerpoint/2012/main" userId="S::miller-adams@upjohn.org::d60cdf2e-4d05-420a-807d-3df2a971e908" providerId="AD"/>
      </p:ext>
    </p:extLst>
  </p:cmAuthor>
  <p:cmAuthor id="3" name="Brad Hershbein" initials="BJH" lastIdx="2" clrIdx="2">
    <p:extLst>
      <p:ext uri="{19B8F6BF-5375-455C-9EA6-DF929625EA0E}">
        <p15:presenceInfo xmlns:p15="http://schemas.microsoft.com/office/powerpoint/2012/main" userId="Brad Hershb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C8"/>
    <a:srgbClr val="AF2C32"/>
    <a:srgbClr val="006682"/>
    <a:srgbClr val="004A5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40DA5-BF9C-4C0B-A83F-02DC307E97BA}" v="12" dt="2023-10-19T14:05:53.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2" autoAdjust="0"/>
    <p:restoredTop sz="89646" autoAdjust="0"/>
  </p:normalViewPr>
  <p:slideViewPr>
    <p:cSldViewPr snapToGrid="0">
      <p:cViewPr varScale="1">
        <p:scale>
          <a:sx n="88" d="100"/>
          <a:sy n="88" d="100"/>
        </p:scale>
        <p:origin x="2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321E9-41B2-4624-B346-38E7283F3043}" type="datetimeFigureOut">
              <a:rPr lang="en-US" smtClean="0"/>
              <a:t>10/19/2023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7050F-AEE5-4572-9D17-7F3C06FBB91D}" type="slidenum">
              <a:rPr lang="en-US" smtClean="0"/>
              <a:t>‹#›</a:t>
            </a:fld>
            <a:endParaRPr lang="en-US" dirty="0"/>
          </a:p>
        </p:txBody>
      </p:sp>
    </p:spTree>
    <p:extLst>
      <p:ext uri="{BB962C8B-B14F-4D97-AF65-F5344CB8AC3E}">
        <p14:creationId xmlns:p14="http://schemas.microsoft.com/office/powerpoint/2010/main" val="156733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987050F-AEE5-4572-9D17-7F3C06FBB91D}" type="slidenum">
              <a:rPr lang="en-US" smtClean="0"/>
              <a:t>1</a:t>
            </a:fld>
            <a:endParaRPr lang="en-US" dirty="0"/>
          </a:p>
        </p:txBody>
      </p:sp>
    </p:spTree>
    <p:extLst>
      <p:ext uri="{BB962C8B-B14F-4D97-AF65-F5344CB8AC3E}">
        <p14:creationId xmlns:p14="http://schemas.microsoft.com/office/powerpoint/2010/main" val="666578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9D780A-E25A-434E-B019-A115FDF5B7F5}"/>
              </a:ext>
            </a:extLst>
          </p:cNvPr>
          <p:cNvPicPr>
            <a:picLocks noChangeAspect="1"/>
          </p:cNvPicPr>
          <p:nvPr/>
        </p:nvPicPr>
        <p:blipFill rotWithShape="1">
          <a:blip r:embed="rId2">
            <a:extLst>
              <a:ext uri="{28A0092B-C50C-407E-A947-70E740481C1C}">
                <a14:useLocalDpi xmlns:a14="http://schemas.microsoft.com/office/drawing/2010/main" val="0"/>
              </a:ext>
            </a:extLst>
          </a:blip>
          <a:srcRect l="-53" r="26417" b="9835"/>
          <a:stretch/>
        </p:blipFill>
        <p:spPr>
          <a:xfrm>
            <a:off x="4273819" y="1"/>
            <a:ext cx="8349230" cy="6857998"/>
          </a:xfrm>
          <a:prstGeom prst="rect">
            <a:avLst/>
          </a:prstGeom>
        </p:spPr>
      </p:pic>
      <p:sp>
        <p:nvSpPr>
          <p:cNvPr id="12" name="Rectangle 11">
            <a:extLst>
              <a:ext uri="{FF2B5EF4-FFF2-40B4-BE49-F238E27FC236}">
                <a16:creationId xmlns:a16="http://schemas.microsoft.com/office/drawing/2014/main" id="{6910982B-F2C8-4448-BAAA-599517D7E8DE}"/>
              </a:ext>
            </a:extLst>
          </p:cNvPr>
          <p:cNvSpPr/>
          <p:nvPr/>
        </p:nvSpPr>
        <p:spPr>
          <a:xfrm>
            <a:off x="0" y="0"/>
            <a:ext cx="12623049" cy="6867334"/>
          </a:xfrm>
          <a:prstGeom prst="rect">
            <a:avLst/>
          </a:prstGeom>
          <a:solidFill>
            <a:srgbClr val="004A5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30">
            <a:extLst>
              <a:ext uri="{FF2B5EF4-FFF2-40B4-BE49-F238E27FC236}">
                <a16:creationId xmlns:a16="http://schemas.microsoft.com/office/drawing/2014/main" id="{815788FA-A4A3-4A3E-83AA-8D4CD6D3533E}"/>
              </a:ext>
            </a:extLst>
          </p:cNvPr>
          <p:cNvSpPr/>
          <p:nvPr/>
        </p:nvSpPr>
        <p:spPr>
          <a:xfrm rot="5400000">
            <a:off x="1961454" y="-1961451"/>
            <a:ext cx="6867333" cy="10790242"/>
          </a:xfrm>
          <a:custGeom>
            <a:avLst/>
            <a:gdLst>
              <a:gd name="connsiteX0" fmla="*/ 0 w 6858000"/>
              <a:gd name="connsiteY0" fmla="*/ 6858000 h 6858000"/>
              <a:gd name="connsiteX1" fmla="*/ 0 w 6858000"/>
              <a:gd name="connsiteY1" fmla="*/ 0 h 6858000"/>
              <a:gd name="connsiteX2" fmla="*/ 6858000 w 6858000"/>
              <a:gd name="connsiteY2" fmla="*/ 6858000 h 6858000"/>
              <a:gd name="connsiteX3" fmla="*/ 0 w 6858000"/>
              <a:gd name="connsiteY3" fmla="*/ 6858000 h 6858000"/>
              <a:gd name="connsiteX0" fmla="*/ 0 w 6858000"/>
              <a:gd name="connsiteY0" fmla="*/ 6858000 h 6858000"/>
              <a:gd name="connsiteX1" fmla="*/ 0 w 6858000"/>
              <a:gd name="connsiteY1" fmla="*/ 0 h 6858000"/>
              <a:gd name="connsiteX2" fmla="*/ 5243804 w 6858000"/>
              <a:gd name="connsiteY2" fmla="*/ 5271796 h 6858000"/>
              <a:gd name="connsiteX3" fmla="*/ 6858000 w 6858000"/>
              <a:gd name="connsiteY3" fmla="*/ 6858000 h 6858000"/>
              <a:gd name="connsiteX4" fmla="*/ 0 w 6858000"/>
              <a:gd name="connsiteY4" fmla="*/ 6858000 h 6858000"/>
              <a:gd name="connsiteX0" fmla="*/ 0 w 6858000"/>
              <a:gd name="connsiteY0" fmla="*/ 6858000 h 6858000"/>
              <a:gd name="connsiteX1" fmla="*/ 0 w 6858000"/>
              <a:gd name="connsiteY1" fmla="*/ 0 h 6858000"/>
              <a:gd name="connsiteX2" fmla="*/ 5243804 w 6858000"/>
              <a:gd name="connsiteY2" fmla="*/ 5271796 h 6858000"/>
              <a:gd name="connsiteX3" fmla="*/ 6858000 w 6858000"/>
              <a:gd name="connsiteY3" fmla="*/ 6858000 h 6858000"/>
              <a:gd name="connsiteX4" fmla="*/ 0 w 6858000"/>
              <a:gd name="connsiteY4" fmla="*/ 6858000 h 6858000"/>
              <a:gd name="connsiteX0" fmla="*/ 0 w 6876661"/>
              <a:gd name="connsiteY0" fmla="*/ 6858000 h 6858000"/>
              <a:gd name="connsiteX1" fmla="*/ 0 w 6876661"/>
              <a:gd name="connsiteY1" fmla="*/ 0 h 6858000"/>
              <a:gd name="connsiteX2" fmla="*/ 6876661 w 6876661"/>
              <a:gd name="connsiteY2" fmla="*/ 4077477 h 6858000"/>
              <a:gd name="connsiteX3" fmla="*/ 6858000 w 6876661"/>
              <a:gd name="connsiteY3" fmla="*/ 6858000 h 6858000"/>
              <a:gd name="connsiteX4" fmla="*/ 0 w 6876661"/>
              <a:gd name="connsiteY4" fmla="*/ 6858000 h 6858000"/>
              <a:gd name="connsiteX0" fmla="*/ 0 w 6876664"/>
              <a:gd name="connsiteY0" fmla="*/ 6858000 h 6858000"/>
              <a:gd name="connsiteX1" fmla="*/ 0 w 6876664"/>
              <a:gd name="connsiteY1" fmla="*/ 0 h 6858000"/>
              <a:gd name="connsiteX2" fmla="*/ 6876664 w 6876664"/>
              <a:gd name="connsiteY2" fmla="*/ 3013787 h 6858000"/>
              <a:gd name="connsiteX3" fmla="*/ 6858000 w 6876664"/>
              <a:gd name="connsiteY3" fmla="*/ 6858000 h 6858000"/>
              <a:gd name="connsiteX4" fmla="*/ 0 w 6876664"/>
              <a:gd name="connsiteY4" fmla="*/ 6858000 h 6858000"/>
              <a:gd name="connsiteX0" fmla="*/ 0 w 6867333"/>
              <a:gd name="connsiteY0" fmla="*/ 6858000 h 6858000"/>
              <a:gd name="connsiteX1" fmla="*/ 0 w 6867333"/>
              <a:gd name="connsiteY1" fmla="*/ 0 h 6858000"/>
              <a:gd name="connsiteX2" fmla="*/ 6867333 w 6867333"/>
              <a:gd name="connsiteY2" fmla="*/ 3657599 h 6858000"/>
              <a:gd name="connsiteX3" fmla="*/ 6858000 w 6867333"/>
              <a:gd name="connsiteY3" fmla="*/ 6858000 h 6858000"/>
              <a:gd name="connsiteX4" fmla="*/ 0 w 686733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333" h="6858000">
                <a:moveTo>
                  <a:pt x="0" y="6858000"/>
                </a:moveTo>
                <a:lnTo>
                  <a:pt x="0" y="0"/>
                </a:lnTo>
                <a:lnTo>
                  <a:pt x="6867333" y="3657599"/>
                </a:lnTo>
                <a:cubicBezTo>
                  <a:pt x="6861112" y="4939003"/>
                  <a:pt x="6864221" y="5576596"/>
                  <a:pt x="6858000" y="6858000"/>
                </a:cubicBezTo>
                <a:lnTo>
                  <a:pt x="0" y="6858000"/>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29CB99-FCF1-4927-A128-D5E4DD2AB29B}"/>
              </a:ext>
            </a:extLst>
          </p:cNvPr>
          <p:cNvSpPr>
            <a:spLocks noGrp="1"/>
          </p:cNvSpPr>
          <p:nvPr>
            <p:ph type="ctrTitle" hasCustomPrompt="1"/>
          </p:nvPr>
        </p:nvSpPr>
        <p:spPr>
          <a:xfrm>
            <a:off x="603504" y="731520"/>
            <a:ext cx="8266176" cy="1508760"/>
          </a:xfrm>
        </p:spPr>
        <p:txBody>
          <a:bodyPr anchor="b">
            <a:noAutofit/>
          </a:bodyPr>
          <a:lstStyle>
            <a:lvl1pPr algn="l">
              <a:defRPr sz="4800">
                <a:solidFill>
                  <a:schemeClr val="bg1"/>
                </a:solidFill>
              </a:defRPr>
            </a:lvl1pPr>
          </a:lstStyle>
          <a:p>
            <a:r>
              <a:rPr lang="en-US"/>
              <a:t>Title</a:t>
            </a:r>
          </a:p>
        </p:txBody>
      </p:sp>
      <p:sp>
        <p:nvSpPr>
          <p:cNvPr id="3" name="Subtitle 2">
            <a:extLst>
              <a:ext uri="{FF2B5EF4-FFF2-40B4-BE49-F238E27FC236}">
                <a16:creationId xmlns:a16="http://schemas.microsoft.com/office/drawing/2014/main" id="{FC70080C-6D88-49BB-AB3A-7E91FDCA3ED6}"/>
              </a:ext>
            </a:extLst>
          </p:cNvPr>
          <p:cNvSpPr>
            <a:spLocks noGrp="1"/>
          </p:cNvSpPr>
          <p:nvPr>
            <p:ph type="subTitle" idx="1" hasCustomPrompt="1"/>
          </p:nvPr>
        </p:nvSpPr>
        <p:spPr>
          <a:xfrm>
            <a:off x="603504" y="3383280"/>
            <a:ext cx="6876288" cy="896112"/>
          </a:xfrm>
          <a:prstGeom prst="rect">
            <a:avLst/>
          </a:prstGeom>
        </p:spPr>
        <p:txBody>
          <a:bodyPr/>
          <a:lstStyle>
            <a:lvl1pPr marL="0" indent="0" algn="l">
              <a:buNone/>
              <a:defRPr sz="2400">
                <a:solidFill>
                  <a:schemeClr val="bg2">
                    <a:lumMod val="90000"/>
                  </a:schemeClr>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Presentation to the</a:t>
            </a:r>
          </a:p>
          <a:p>
            <a:r>
              <a:rPr lang="en-US"/>
              <a:t>NAME OF ORGANIZATION</a:t>
            </a:r>
          </a:p>
        </p:txBody>
      </p:sp>
      <p:sp>
        <p:nvSpPr>
          <p:cNvPr id="4" name="Date Placeholder 3">
            <a:extLst>
              <a:ext uri="{FF2B5EF4-FFF2-40B4-BE49-F238E27FC236}">
                <a16:creationId xmlns:a16="http://schemas.microsoft.com/office/drawing/2014/main" id="{9DF3CEA3-56D0-4280-8F2A-BA636272DA4A}"/>
              </a:ext>
            </a:extLst>
          </p:cNvPr>
          <p:cNvSpPr>
            <a:spLocks noGrp="1"/>
          </p:cNvSpPr>
          <p:nvPr>
            <p:ph type="dt" sz="half" idx="10"/>
          </p:nvPr>
        </p:nvSpPr>
        <p:spPr>
          <a:xfrm>
            <a:off x="603504" y="4928616"/>
            <a:ext cx="5614416" cy="1078992"/>
          </a:xfrm>
          <a:prstGeom prst="rect">
            <a:avLst/>
          </a:prstGeom>
        </p:spPr>
        <p:txBody>
          <a:bodyPr anchor="t"/>
          <a:lstStyle>
            <a:lvl1pPr>
              <a:defRPr sz="1600">
                <a:solidFill>
                  <a:schemeClr val="bg1"/>
                </a:solidFill>
                <a:latin typeface="Franklin Gothic Medium" panose="020B0603020102020204" pitchFamily="34" charset="0"/>
              </a:defRPr>
            </a:lvl1pPr>
          </a:lstStyle>
          <a:p>
            <a:endParaRPr lang="en-US" dirty="0"/>
          </a:p>
        </p:txBody>
      </p:sp>
      <p:sp>
        <p:nvSpPr>
          <p:cNvPr id="10" name="Rectangle 9">
            <a:extLst>
              <a:ext uri="{FF2B5EF4-FFF2-40B4-BE49-F238E27FC236}">
                <a16:creationId xmlns:a16="http://schemas.microsoft.com/office/drawing/2014/main" id="{B5CBF8F5-302F-4008-97A8-A958DBFA4464}"/>
              </a:ext>
            </a:extLst>
          </p:cNvPr>
          <p:cNvSpPr/>
          <p:nvPr/>
        </p:nvSpPr>
        <p:spPr>
          <a:xfrm>
            <a:off x="603116" y="2972697"/>
            <a:ext cx="6517992" cy="153276"/>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129B261-5456-462B-9586-760A8DBD8D8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55940" y="6129668"/>
            <a:ext cx="1137248" cy="457200"/>
          </a:xfrm>
          <a:prstGeom prst="rect">
            <a:avLst/>
          </a:prstGeom>
        </p:spPr>
      </p:pic>
    </p:spTree>
    <p:extLst>
      <p:ext uri="{BB962C8B-B14F-4D97-AF65-F5344CB8AC3E}">
        <p14:creationId xmlns:p14="http://schemas.microsoft.com/office/powerpoint/2010/main" val="10318331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FB806-F209-4E96-8673-0CF596555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77914-5A0C-400E-A641-830B82068F4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3D8FC-38C2-4442-8656-51703BB6E13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206EB36-605F-4C7E-9E98-65F9EF0CA7A8}"/>
              </a:ext>
            </a:extLst>
          </p:cNvPr>
          <p:cNvSpPr>
            <a:spLocks noGrp="1"/>
          </p:cNvSpPr>
          <p:nvPr>
            <p:ph type="ftr" sz="quarter" idx="11"/>
          </p:nvPr>
        </p:nvSpPr>
        <p:spPr>
          <a:xfrm>
            <a:off x="4038600" y="6356350"/>
            <a:ext cx="4114800" cy="365125"/>
          </a:xfrm>
          <a:prstGeom prst="rect">
            <a:avLst/>
          </a:prstGeom>
        </p:spPr>
        <p:txBody>
          <a:bodyPr/>
          <a:lstStyle/>
          <a:p>
            <a:r>
              <a:rPr lang="en-US" dirty="0"/>
              <a:t>Source: Current Employment Statistics Survey, Bureau of Labor Statistics, Seasonally adjusted data</a:t>
            </a:r>
          </a:p>
        </p:txBody>
      </p:sp>
      <p:sp>
        <p:nvSpPr>
          <p:cNvPr id="6" name="Slide Number Placeholder 5">
            <a:extLst>
              <a:ext uri="{FF2B5EF4-FFF2-40B4-BE49-F238E27FC236}">
                <a16:creationId xmlns:a16="http://schemas.microsoft.com/office/drawing/2014/main" id="{E4B24225-2879-4C14-8F55-572C9AA9CD16}"/>
              </a:ext>
            </a:extLst>
          </p:cNvPr>
          <p:cNvSpPr>
            <a:spLocks noGrp="1"/>
          </p:cNvSpPr>
          <p:nvPr>
            <p:ph type="sldNum" sz="quarter" idx="12"/>
          </p:nvPr>
        </p:nvSpPr>
        <p:spPr>
          <a:xfrm>
            <a:off x="8610600" y="6356350"/>
            <a:ext cx="2743200" cy="365125"/>
          </a:xfrm>
          <a:prstGeom prst="rect">
            <a:avLst/>
          </a:prstGeom>
        </p:spPr>
        <p:txBody>
          <a:bodyPr/>
          <a:lstStyle/>
          <a:p>
            <a:fld id="{7983D312-A0FF-49F3-A38F-4434FFA34787}" type="slidenum">
              <a:rPr lang="en-US" smtClean="0"/>
              <a:pPr/>
              <a:t>‹#›</a:t>
            </a:fld>
            <a:endParaRPr lang="en-US" dirty="0"/>
          </a:p>
        </p:txBody>
      </p:sp>
      <p:sp>
        <p:nvSpPr>
          <p:cNvPr id="7" name="Parallelogram 4">
            <a:extLst>
              <a:ext uri="{FF2B5EF4-FFF2-40B4-BE49-F238E27FC236}">
                <a16:creationId xmlns:a16="http://schemas.microsoft.com/office/drawing/2014/main" id="{807F4E92-160A-48E1-BF41-639DEE80AFD0}"/>
              </a:ext>
            </a:extLst>
          </p:cNvPr>
          <p:cNvSpPr/>
          <p:nvPr userDrawn="1"/>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89791A7-068F-4913-A791-C6448B67221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9" name="Parallelogram 4">
            <a:extLst>
              <a:ext uri="{FF2B5EF4-FFF2-40B4-BE49-F238E27FC236}">
                <a16:creationId xmlns:a16="http://schemas.microsoft.com/office/drawing/2014/main" id="{5E775198-7BAE-42E4-956C-E555DAEE96ED}"/>
              </a:ext>
            </a:extLst>
          </p:cNvPr>
          <p:cNvSpPr/>
          <p:nvPr userDrawn="1"/>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4">
            <a:extLst>
              <a:ext uri="{FF2B5EF4-FFF2-40B4-BE49-F238E27FC236}">
                <a16:creationId xmlns:a16="http://schemas.microsoft.com/office/drawing/2014/main" id="{1868BA19-59E7-4235-94F4-7E4B627C9452}"/>
              </a:ext>
            </a:extLst>
          </p:cNvPr>
          <p:cNvSpPr/>
          <p:nvPr userDrawn="1"/>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0D8421AA-E0FA-4071-8B2C-A96C70D2A0BC}"/>
              </a:ext>
            </a:extLst>
          </p:cNvPr>
          <p:cNvSpPr/>
          <p:nvPr userDrawn="1"/>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2349EF-02F9-47B4-96A6-0AF3D7F06234}"/>
              </a:ext>
            </a:extLst>
          </p:cNvPr>
          <p:cNvSpPr/>
          <p:nvPr userDrawn="1"/>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5C1E99-3073-41DE-B46A-3489402E73AA}"/>
              </a:ext>
            </a:extLst>
          </p:cNvPr>
          <p:cNvSpPr/>
          <p:nvPr userDrawn="1"/>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C419CB-7C2F-499E-A228-3F64D37AB315}"/>
              </a:ext>
            </a:extLst>
          </p:cNvPr>
          <p:cNvSpPr/>
          <p:nvPr userDrawn="1"/>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47E4790-23D0-4E0E-80CB-88166D78F5E2}"/>
              </a:ext>
            </a:extLst>
          </p:cNvPr>
          <p:cNvSpPr txBox="1">
            <a:spLocks/>
          </p:cNvSpPr>
          <p:nvPr userDrawn="1"/>
        </p:nvSpPr>
        <p:spPr>
          <a:xfrm>
            <a:off x="839788"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6" name="Picture Placeholder 2">
            <a:extLst>
              <a:ext uri="{FF2B5EF4-FFF2-40B4-BE49-F238E27FC236}">
                <a16:creationId xmlns:a16="http://schemas.microsoft.com/office/drawing/2014/main" id="{B49B8B71-CA83-4A25-B6A4-5E5D37CF71F8}"/>
              </a:ext>
            </a:extLst>
          </p:cNvPr>
          <p:cNvSpPr>
            <a:spLocks noGrp="1"/>
          </p:cNvSpPr>
          <p:nvPr>
            <p:ph type="pic" idx="13"/>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Text Placeholder 3">
            <a:extLst>
              <a:ext uri="{FF2B5EF4-FFF2-40B4-BE49-F238E27FC236}">
                <a16:creationId xmlns:a16="http://schemas.microsoft.com/office/drawing/2014/main" id="{88F2169B-DB7C-42B9-9459-FEB67D228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Slide Number Placeholder 6">
            <a:extLst>
              <a:ext uri="{FF2B5EF4-FFF2-40B4-BE49-F238E27FC236}">
                <a16:creationId xmlns:a16="http://schemas.microsoft.com/office/drawing/2014/main" id="{C638E5E5-8B7C-4588-B179-3C9DA2CAB0F5}"/>
              </a:ext>
            </a:extLst>
          </p:cNvPr>
          <p:cNvSpPr txBox="1">
            <a:spLocks/>
          </p:cNvSpPr>
          <p:nvPr userDrawn="1"/>
        </p:nvSpPr>
        <p:spPr>
          <a:xfrm>
            <a:off x="817473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283BEE-5593-45AB-9074-86893EEA9A2A}"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0C9E7BA6-402C-450E-A3B3-E1CFCC283E05}"/>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9663860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E52C71E-DAA8-445F-88E8-D056BCA29F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57" y="0"/>
            <a:ext cx="12175142" cy="6850190"/>
          </a:xfrm>
          <a:prstGeom prst="rect">
            <a:avLst/>
          </a:prstGeom>
        </p:spPr>
      </p:pic>
      <p:sp>
        <p:nvSpPr>
          <p:cNvPr id="6" name="Rectangle 5">
            <a:extLst>
              <a:ext uri="{FF2B5EF4-FFF2-40B4-BE49-F238E27FC236}">
                <a16:creationId xmlns:a16="http://schemas.microsoft.com/office/drawing/2014/main" id="{A30C7B9A-E741-400B-A70F-C7C566765092}"/>
              </a:ext>
            </a:extLst>
          </p:cNvPr>
          <p:cNvSpPr/>
          <p:nvPr userDrawn="1"/>
        </p:nvSpPr>
        <p:spPr>
          <a:xfrm>
            <a:off x="0" y="0"/>
            <a:ext cx="12192000" cy="6857999"/>
          </a:xfrm>
          <a:prstGeom prst="rect">
            <a:avLst/>
          </a:prstGeom>
          <a:solidFill>
            <a:srgbClr val="004A5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AE329637-C5EE-4196-9470-006FC07D9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393" y="5798487"/>
            <a:ext cx="1784607" cy="717453"/>
          </a:xfrm>
          <a:prstGeom prst="rect">
            <a:avLst/>
          </a:prstGeom>
        </p:spPr>
      </p:pic>
      <p:pic>
        <p:nvPicPr>
          <p:cNvPr id="18" name="Picture 17" descr="Logo&#10;&#10;Description automatically generated">
            <a:extLst>
              <a:ext uri="{FF2B5EF4-FFF2-40B4-BE49-F238E27FC236}">
                <a16:creationId xmlns:a16="http://schemas.microsoft.com/office/drawing/2014/main" id="{56A1F59C-0EC3-424B-9128-7FE5B126D8F9}"/>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9712787" y="5636765"/>
            <a:ext cx="2313100" cy="1040895"/>
          </a:xfrm>
          <a:prstGeom prst="rect">
            <a:avLst/>
          </a:prstGeom>
        </p:spPr>
      </p:pic>
    </p:spTree>
    <p:extLst>
      <p:ext uri="{BB962C8B-B14F-4D97-AF65-F5344CB8AC3E}">
        <p14:creationId xmlns:p14="http://schemas.microsoft.com/office/powerpoint/2010/main" val="32521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AC00A3-70D6-42E7-A916-40F43A89D6C4}"/>
              </a:ext>
            </a:extLst>
          </p:cNvPr>
          <p:cNvSpPr/>
          <p:nvPr/>
        </p:nvSpPr>
        <p:spPr>
          <a:xfrm>
            <a:off x="0" y="0"/>
            <a:ext cx="12192000" cy="6858000"/>
          </a:xfrm>
          <a:prstGeom prst="rect">
            <a:avLst/>
          </a:prstGeom>
          <a:solidFill>
            <a:srgbClr val="004A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0290ED-34E7-4BC1-A14D-A6594C35239D}"/>
              </a:ext>
            </a:extLst>
          </p:cNvPr>
          <p:cNvSpPr>
            <a:spLocks noGrp="1"/>
          </p:cNvSpPr>
          <p:nvPr>
            <p:ph type="title" hasCustomPrompt="1"/>
          </p:nvPr>
        </p:nvSpPr>
        <p:spPr>
          <a:xfrm>
            <a:off x="621792" y="3776472"/>
            <a:ext cx="5733288" cy="1508760"/>
          </a:xfrm>
        </p:spPr>
        <p:txBody>
          <a:bodyPr anchor="t"/>
          <a:lstStyle>
            <a:lvl1pPr>
              <a:defRPr sz="3600">
                <a:solidFill>
                  <a:schemeClr val="bg1"/>
                </a:solidFill>
              </a:defRPr>
            </a:lvl1pPr>
          </a:lstStyle>
          <a:p>
            <a:r>
              <a:rPr lang="en-US"/>
              <a:t>Section Title</a:t>
            </a:r>
          </a:p>
        </p:txBody>
      </p:sp>
      <p:sp>
        <p:nvSpPr>
          <p:cNvPr id="3" name="Text Placeholder 2">
            <a:extLst>
              <a:ext uri="{FF2B5EF4-FFF2-40B4-BE49-F238E27FC236}">
                <a16:creationId xmlns:a16="http://schemas.microsoft.com/office/drawing/2014/main" id="{B16AFCB0-C19F-40CA-A46B-FB160D18BFDE}"/>
              </a:ext>
            </a:extLst>
          </p:cNvPr>
          <p:cNvSpPr>
            <a:spLocks noGrp="1"/>
          </p:cNvSpPr>
          <p:nvPr>
            <p:ph type="body" idx="1" hasCustomPrompt="1"/>
          </p:nvPr>
        </p:nvSpPr>
        <p:spPr>
          <a:xfrm>
            <a:off x="621792" y="2880360"/>
            <a:ext cx="6656832" cy="521208"/>
          </a:xfrm>
          <a:prstGeom prst="rect">
            <a:avLst/>
          </a:prstGeom>
        </p:spPr>
        <p:txBody>
          <a:bodyPr>
            <a:normAutofit/>
          </a:bodyPr>
          <a:lstStyle>
            <a:lvl1pPr marL="0" indent="0">
              <a:buNone/>
              <a:defRPr sz="2800">
                <a:solidFill>
                  <a:schemeClr val="bg2">
                    <a:lumMod val="90000"/>
                  </a:schemeClr>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if any</a:t>
            </a:r>
          </a:p>
        </p:txBody>
      </p:sp>
      <p:sp>
        <p:nvSpPr>
          <p:cNvPr id="8" name="Rectangle 7">
            <a:extLst>
              <a:ext uri="{FF2B5EF4-FFF2-40B4-BE49-F238E27FC236}">
                <a16:creationId xmlns:a16="http://schemas.microsoft.com/office/drawing/2014/main" id="{DFBCFB29-9E18-4A3F-94D6-6AF82285917C}"/>
              </a:ext>
            </a:extLst>
          </p:cNvPr>
          <p:cNvSpPr/>
          <p:nvPr/>
        </p:nvSpPr>
        <p:spPr>
          <a:xfrm>
            <a:off x="619620" y="3429000"/>
            <a:ext cx="6413477" cy="120868"/>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14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ES title and content slides">
    <p:bg>
      <p:bgPr>
        <a:solidFill>
          <a:schemeClr val="bg1"/>
        </a:solidFill>
        <a:effectLst/>
      </p:bgPr>
    </p:bg>
    <p:spTree>
      <p:nvGrpSpPr>
        <p:cNvPr id="1" name=""/>
        <p:cNvGrpSpPr/>
        <p:nvPr/>
      </p:nvGrpSpPr>
      <p:grpSpPr>
        <a:xfrm>
          <a:off x="0" y="0"/>
          <a:ext cx="0" cy="0"/>
          <a:chOff x="0" y="0"/>
          <a:chExt cx="0" cy="0"/>
        </a:xfrm>
      </p:grpSpPr>
      <p:sp>
        <p:nvSpPr>
          <p:cNvPr id="10" name="Parallelogram 4">
            <a:extLst>
              <a:ext uri="{FF2B5EF4-FFF2-40B4-BE49-F238E27FC236}">
                <a16:creationId xmlns:a16="http://schemas.microsoft.com/office/drawing/2014/main" id="{9D43F345-92EA-4C04-AC0D-8ADA9553F1FF}"/>
              </a:ext>
            </a:extLst>
          </p:cNvPr>
          <p:cNvSpPr/>
          <p:nvPr userDrawn="1"/>
        </p:nvSpPr>
        <p:spPr>
          <a:xfrm>
            <a:off x="8487" y="6155532"/>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4">
            <a:extLst>
              <a:ext uri="{FF2B5EF4-FFF2-40B4-BE49-F238E27FC236}">
                <a16:creationId xmlns:a16="http://schemas.microsoft.com/office/drawing/2014/main" id="{61013BCE-5C27-4D06-9F61-87C99B90C422}"/>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4">
            <a:extLst>
              <a:ext uri="{FF2B5EF4-FFF2-40B4-BE49-F238E27FC236}">
                <a16:creationId xmlns:a16="http://schemas.microsoft.com/office/drawing/2014/main" id="{97133849-879E-47EB-B0F2-A24461BBD4C0}"/>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4">
            <a:extLst>
              <a:ext uri="{FF2B5EF4-FFF2-40B4-BE49-F238E27FC236}">
                <a16:creationId xmlns:a16="http://schemas.microsoft.com/office/drawing/2014/main" id="{2FBA3ABC-B54D-4DC3-AD32-3BCE518F49BD}"/>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64F14F-7556-45DA-9718-CC1DEAAB81FD}"/>
              </a:ext>
            </a:extLst>
          </p:cNvPr>
          <p:cNvSpPr>
            <a:spLocks noGrp="1"/>
          </p:cNvSpPr>
          <p:nvPr>
            <p:ph type="title"/>
          </p:nvPr>
        </p:nvSpPr>
        <p:spPr>
          <a:xfrm>
            <a:off x="838200" y="315119"/>
            <a:ext cx="10515600" cy="1325563"/>
          </a:xfrm>
        </p:spPr>
        <p:txBody>
          <a:bodyPr>
            <a:normAutofit/>
          </a:bodyPr>
          <a:lstStyle>
            <a:lvl1pPr>
              <a:defRPr sz="3800" b="1" i="0" baseline="0">
                <a:latin typeface="Franklin Gothic Book" panose="020B0503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04744E-17C2-4D29-88E6-3857DA7B451C}"/>
              </a:ext>
            </a:extLst>
          </p:cNvPr>
          <p:cNvSpPr>
            <a:spLocks noGrp="1"/>
          </p:cNvSpPr>
          <p:nvPr>
            <p:ph idx="1"/>
          </p:nvPr>
        </p:nvSpPr>
        <p:spPr>
          <a:xfrm>
            <a:off x="838200" y="180419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390BDE7-AE92-4CD6-8DE7-5D990A22DC02}"/>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CAA2FEB-1780-472B-8C03-8F6468BD3D1E}"/>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B096484-8299-46BA-BCF3-87803EA2B8E8}"/>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ACEA12F-85D1-44DA-AF3B-0558678E4C9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6" name="Slide Number Placeholder 5">
            <a:extLst>
              <a:ext uri="{FF2B5EF4-FFF2-40B4-BE49-F238E27FC236}">
                <a16:creationId xmlns:a16="http://schemas.microsoft.com/office/drawing/2014/main" id="{00B95160-9C70-46DE-B68B-BF37868AD41C}"/>
              </a:ext>
            </a:extLst>
          </p:cNvPr>
          <p:cNvSpPr>
            <a:spLocks noGrp="1"/>
          </p:cNvSpPr>
          <p:nvPr>
            <p:ph type="sldNum" sz="quarter" idx="12"/>
          </p:nvPr>
        </p:nvSpPr>
        <p:spPr>
          <a:xfrm>
            <a:off x="8672420" y="6304756"/>
            <a:ext cx="2245516" cy="365125"/>
          </a:xfrm>
          <a:prstGeom prst="rect">
            <a:avLst/>
          </a:prstGeom>
        </p:spPr>
        <p:txBody>
          <a:bodyPr/>
          <a:lstStyle/>
          <a:p>
            <a:fld id="{7983D312-A0FF-49F3-A38F-4434FFA34787}" type="slidenum">
              <a:rPr lang="en-US" smtClean="0"/>
              <a:pPr/>
              <a:t>‹#›</a:t>
            </a:fld>
            <a:endParaRPr lang="en-US" dirty="0"/>
          </a:p>
        </p:txBody>
      </p:sp>
      <p:pic>
        <p:nvPicPr>
          <p:cNvPr id="15" name="Picture 14" descr="Logo&#10;&#10;Description automatically generated">
            <a:extLst>
              <a:ext uri="{FF2B5EF4-FFF2-40B4-BE49-F238E27FC236}">
                <a16:creationId xmlns:a16="http://schemas.microsoft.com/office/drawing/2014/main" id="{5DDA617B-0C3D-470B-B65F-133520F41697}"/>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40996633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ES Survey blank slides">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1DE96A4A-0DAA-4184-9FB3-594A55D0AE7E}"/>
              </a:ext>
            </a:extLst>
          </p:cNvPr>
          <p:cNvSpPr/>
          <p:nvPr/>
        </p:nvSpPr>
        <p:spPr>
          <a:xfrm>
            <a:off x="0" y="6131717"/>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2CDB420-CF5A-41C6-BA1F-72BCBB474BB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8" name="Parallelogram 4">
            <a:extLst>
              <a:ext uri="{FF2B5EF4-FFF2-40B4-BE49-F238E27FC236}">
                <a16:creationId xmlns:a16="http://schemas.microsoft.com/office/drawing/2014/main" id="{0027D747-CE6D-4C50-98EB-F7F51C7A85F7}"/>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4">
            <a:extLst>
              <a:ext uri="{FF2B5EF4-FFF2-40B4-BE49-F238E27FC236}">
                <a16:creationId xmlns:a16="http://schemas.microsoft.com/office/drawing/2014/main" id="{67881177-33A2-42E5-99CF-EF4872B24634}"/>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4">
            <a:extLst>
              <a:ext uri="{FF2B5EF4-FFF2-40B4-BE49-F238E27FC236}">
                <a16:creationId xmlns:a16="http://schemas.microsoft.com/office/drawing/2014/main" id="{E8DF94CD-B642-4FD3-B539-4C76AFD49A26}"/>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C1FD280-20AE-4824-A0E7-59EC7F6FD64E}"/>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899542E-4F0F-4EBD-B7B0-8767DC89723A}"/>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B649D14-4B9C-4A36-B994-96A1E5661CAB}"/>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0ED940-AD33-4218-B5FA-0E9518CCB8BB}"/>
              </a:ext>
            </a:extLst>
          </p:cNvPr>
          <p:cNvSpPr>
            <a:spLocks noGrp="1"/>
          </p:cNvSpPr>
          <p:nvPr>
            <p:ph type="title"/>
          </p:nvPr>
        </p:nvSpPr>
        <p:spPr/>
        <p:txBody>
          <a:bodyPr>
            <a:normAutofit/>
          </a:bodyPr>
          <a:lstStyle>
            <a:lvl1pPr>
              <a:defRPr sz="3600" b="1" i="0" baseline="0">
                <a:latin typeface="Franklin Gothic Book" panose="020B0503020102020204" pitchFamily="34" charset="0"/>
              </a:defRPr>
            </a:lvl1pPr>
          </a:lstStyle>
          <a:p>
            <a:r>
              <a:rPr lang="en-US"/>
              <a:t>Click to edit Master title style</a:t>
            </a:r>
            <a:endParaRPr lang="en-US" dirty="0"/>
          </a:p>
        </p:txBody>
      </p:sp>
      <p:sp>
        <p:nvSpPr>
          <p:cNvPr id="19" name="Slide Number Placeholder 18">
            <a:extLst>
              <a:ext uri="{FF2B5EF4-FFF2-40B4-BE49-F238E27FC236}">
                <a16:creationId xmlns:a16="http://schemas.microsoft.com/office/drawing/2014/main" id="{AFED2DAF-0512-4D67-BFCD-306FB9F5AF83}"/>
              </a:ext>
            </a:extLst>
          </p:cNvPr>
          <p:cNvSpPr>
            <a:spLocks noGrp="1"/>
          </p:cNvSpPr>
          <p:nvPr>
            <p:ph type="sldNum" sz="quarter" idx="12"/>
          </p:nvPr>
        </p:nvSpPr>
        <p:spPr>
          <a:xfrm>
            <a:off x="8610600" y="6313488"/>
            <a:ext cx="2190750" cy="365125"/>
          </a:xfrm>
          <a:prstGeom prst="rect">
            <a:avLst/>
          </a:prstGeom>
        </p:spPr>
        <p:txBody>
          <a:bodyPr/>
          <a:lstStyle/>
          <a:p>
            <a:fld id="{CC283BEE-5593-45AB-9074-86893EEA9A2A}"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9490F9E8-D719-482E-A6D8-AD77B6C0805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6382629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Parallelogram 4">
            <a:extLst>
              <a:ext uri="{FF2B5EF4-FFF2-40B4-BE49-F238E27FC236}">
                <a16:creationId xmlns:a16="http://schemas.microsoft.com/office/drawing/2014/main" id="{6E0BC323-B4A9-4F41-AE83-217A4452AFA3}"/>
              </a:ext>
            </a:extLst>
          </p:cNvPr>
          <p:cNvSpPr/>
          <p:nvPr/>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0FE22F4-8011-4712-9ECC-0470E31C06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13" name="Parallelogram 4">
            <a:extLst>
              <a:ext uri="{FF2B5EF4-FFF2-40B4-BE49-F238E27FC236}">
                <a16:creationId xmlns:a16="http://schemas.microsoft.com/office/drawing/2014/main" id="{412CE147-15F5-460C-8C84-FF9C7C2920E8}"/>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4">
            <a:extLst>
              <a:ext uri="{FF2B5EF4-FFF2-40B4-BE49-F238E27FC236}">
                <a16:creationId xmlns:a16="http://schemas.microsoft.com/office/drawing/2014/main" id="{9F308F53-9EE1-4E15-A2E9-AFF006F880ED}"/>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4">
            <a:extLst>
              <a:ext uri="{FF2B5EF4-FFF2-40B4-BE49-F238E27FC236}">
                <a16:creationId xmlns:a16="http://schemas.microsoft.com/office/drawing/2014/main" id="{EF855D60-3468-49B8-9C4E-61D944C1DEA5}"/>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5B70E-06A9-4328-8B3D-A0F8ADD0EAB8}"/>
              </a:ext>
            </a:extLst>
          </p:cNvPr>
          <p:cNvSpPr>
            <a:spLocks noGrp="1"/>
          </p:cNvSpPr>
          <p:nvPr>
            <p:ph type="title"/>
          </p:nvPr>
        </p:nvSpPr>
        <p:spPr/>
        <p:txBody>
          <a:bodyPr>
            <a:normAutofit/>
          </a:bodyPr>
          <a:lstStyle>
            <a:lvl1pPr>
              <a:defRPr sz="3600" b="1" i="0" baseline="0">
                <a:latin typeface="Franklin Gothic Book" panose="020B05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769DF95-7A37-4CD3-BAA4-5B6AA1419A6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B3AEC-5590-44CA-91DE-3C4F407F59F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E11FC9F-905B-4BE6-909F-F446A311889B}"/>
              </a:ext>
            </a:extLst>
          </p:cNvPr>
          <p:cNvSpPr>
            <a:spLocks noGrp="1"/>
          </p:cNvSpPr>
          <p:nvPr>
            <p:ph type="sldNum" sz="quarter" idx="12"/>
          </p:nvPr>
        </p:nvSpPr>
        <p:spPr>
          <a:xfrm>
            <a:off x="8174736" y="6356350"/>
            <a:ext cx="2743200" cy="365125"/>
          </a:xfrm>
          <a:prstGeom prst="rect">
            <a:avLst/>
          </a:prstGeom>
        </p:spPr>
        <p:txBody>
          <a:bodyPr/>
          <a:lstStyle/>
          <a:p>
            <a:fld id="{CC283BEE-5593-45AB-9074-86893EEA9A2A}" type="slidenum">
              <a:rPr lang="en-US" smtClean="0"/>
              <a:t>‹#›</a:t>
            </a:fld>
            <a:endParaRPr lang="en-US" dirty="0"/>
          </a:p>
        </p:txBody>
      </p:sp>
      <p:sp>
        <p:nvSpPr>
          <p:cNvPr id="8" name="Rectangle 7">
            <a:extLst>
              <a:ext uri="{FF2B5EF4-FFF2-40B4-BE49-F238E27FC236}">
                <a16:creationId xmlns:a16="http://schemas.microsoft.com/office/drawing/2014/main" id="{A29B718E-8F75-4526-BA77-AF72542F2E36}"/>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2097AE-F4FC-41CF-B93E-4F86C6013ACD}"/>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935934-B8B3-4686-80ED-4E65742780D9}"/>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203A6723-EDD4-440E-BE49-C6F2950B6CDD}"/>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196012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14E3EE7-B2D8-4C82-8B6B-C105D5BBC7A2}"/>
              </a:ext>
            </a:extLst>
          </p:cNvPr>
          <p:cNvSpPr/>
          <p:nvPr/>
        </p:nvSpPr>
        <p:spPr>
          <a:xfrm>
            <a:off x="-1" y="6145214"/>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BB57FB8-8B79-44D5-A38E-4F67BD3C7F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7" name="Parallelogram 4">
            <a:extLst>
              <a:ext uri="{FF2B5EF4-FFF2-40B4-BE49-F238E27FC236}">
                <a16:creationId xmlns:a16="http://schemas.microsoft.com/office/drawing/2014/main" id="{44E8CC26-9FB2-4B9E-89F7-D8107908D2D3}"/>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4">
            <a:extLst>
              <a:ext uri="{FF2B5EF4-FFF2-40B4-BE49-F238E27FC236}">
                <a16:creationId xmlns:a16="http://schemas.microsoft.com/office/drawing/2014/main" id="{4B745868-BBC0-47EB-A1EC-34637C0AE176}"/>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4">
            <a:extLst>
              <a:ext uri="{FF2B5EF4-FFF2-40B4-BE49-F238E27FC236}">
                <a16:creationId xmlns:a16="http://schemas.microsoft.com/office/drawing/2014/main" id="{0B5AF528-FBE9-4A90-A2F8-9E30DF91FA51}"/>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4E0456-6DD9-4041-847D-8E0E8EB40347}"/>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3518EA3-76E5-4EE6-8764-9EC542BF01B1}"/>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8FF6A8-52B5-493E-A2BF-B4EA87EF3889}"/>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98FD5B1-AFE1-47DE-8F57-068D4B9B72E5}"/>
              </a:ext>
            </a:extLst>
          </p:cNvPr>
          <p:cNvSpPr>
            <a:spLocks noGrp="1"/>
          </p:cNvSpPr>
          <p:nvPr>
            <p:ph type="sldNum" sz="quarter" idx="12"/>
          </p:nvPr>
        </p:nvSpPr>
        <p:spPr>
          <a:xfrm>
            <a:off x="8174736" y="6356350"/>
            <a:ext cx="2743200" cy="365125"/>
          </a:xfrm>
          <a:prstGeom prst="rect">
            <a:avLst/>
          </a:prstGeom>
        </p:spPr>
        <p:txBody>
          <a:bodyPr/>
          <a:lstStyle>
            <a:lvl1pPr>
              <a:defRPr baseline="0"/>
            </a:lvl1pPr>
          </a:lstStyle>
          <a:p>
            <a:fld id="{CC283BEE-5593-45AB-9074-86893EEA9A2A}"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2998BE1C-088E-439C-A993-E01784F8EDE3}"/>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27563636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Parallelogram 4">
            <a:extLst>
              <a:ext uri="{FF2B5EF4-FFF2-40B4-BE49-F238E27FC236}">
                <a16:creationId xmlns:a16="http://schemas.microsoft.com/office/drawing/2014/main" id="{FE36DB0F-4588-4B1B-8620-5033E7DCD5F3}"/>
              </a:ext>
            </a:extLst>
          </p:cNvPr>
          <p:cNvSpPr/>
          <p:nvPr userDrawn="1"/>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1003D29-306B-46A8-9A46-C66A67D608F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10" name="Parallelogram 4">
            <a:extLst>
              <a:ext uri="{FF2B5EF4-FFF2-40B4-BE49-F238E27FC236}">
                <a16:creationId xmlns:a16="http://schemas.microsoft.com/office/drawing/2014/main" id="{9D34F763-4792-40E6-8BF8-795FA5B1230C}"/>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D5751C8D-2362-42BA-8CC9-FB849CFF0364}"/>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4">
            <a:extLst>
              <a:ext uri="{FF2B5EF4-FFF2-40B4-BE49-F238E27FC236}">
                <a16:creationId xmlns:a16="http://schemas.microsoft.com/office/drawing/2014/main" id="{257B42CE-250D-47CF-BA94-B33F03F768F6}"/>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6A464B-CC05-4C38-B4B4-732AC9816F49}"/>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17417F5-9FAE-49E3-9771-2E152F07551F}"/>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9F39B3-03F0-406E-9896-C92FDA5FB581}"/>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A39BB8-9CBD-47B1-9D99-49CE9980C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77CA-CF4B-4D92-BBA9-906B6F14A5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E6223C-5282-45B6-AB91-5EE5C261F2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A1CDC3C-C15F-4A73-9D89-0E656F189963}"/>
              </a:ext>
            </a:extLst>
          </p:cNvPr>
          <p:cNvSpPr>
            <a:spLocks noGrp="1"/>
          </p:cNvSpPr>
          <p:nvPr>
            <p:ph type="sldNum" sz="quarter" idx="12"/>
          </p:nvPr>
        </p:nvSpPr>
        <p:spPr>
          <a:xfrm>
            <a:off x="8174736" y="6356350"/>
            <a:ext cx="2743200" cy="365125"/>
          </a:xfrm>
          <a:prstGeom prst="rect">
            <a:avLst/>
          </a:prstGeom>
        </p:spPr>
        <p:txBody>
          <a:bodyPr/>
          <a:lstStyle/>
          <a:p>
            <a:fld id="{CC283BEE-5593-45AB-9074-86893EEA9A2A}" type="slidenum">
              <a:rPr lang="en-US" smtClean="0"/>
              <a:t>‹#›</a:t>
            </a:fld>
            <a:endParaRPr lang="en-US" dirty="0"/>
          </a:p>
        </p:txBody>
      </p:sp>
      <p:pic>
        <p:nvPicPr>
          <p:cNvPr id="16" name="Picture 15" descr="Logo&#10;&#10;Description automatically generated">
            <a:extLst>
              <a:ext uri="{FF2B5EF4-FFF2-40B4-BE49-F238E27FC236}">
                <a16:creationId xmlns:a16="http://schemas.microsoft.com/office/drawing/2014/main" id="{030EBE0E-2FD1-4DD6-855A-AFC5B12C8507}"/>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34278728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Parallelogram 4">
            <a:extLst>
              <a:ext uri="{FF2B5EF4-FFF2-40B4-BE49-F238E27FC236}">
                <a16:creationId xmlns:a16="http://schemas.microsoft.com/office/drawing/2014/main" id="{7C5BDF59-223F-451A-A3F2-B5737D9E8831}"/>
              </a:ext>
            </a:extLst>
          </p:cNvPr>
          <p:cNvSpPr/>
          <p:nvPr/>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7BA6429-ABF4-4CF5-9A8E-5880A1995A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10" name="Parallelogram 4">
            <a:extLst>
              <a:ext uri="{FF2B5EF4-FFF2-40B4-BE49-F238E27FC236}">
                <a16:creationId xmlns:a16="http://schemas.microsoft.com/office/drawing/2014/main" id="{8EBB4EE6-E215-4E96-AAC0-C8930113497D}"/>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EC264C02-BFB0-4F9D-A62C-190E1179E7BA}"/>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4">
            <a:extLst>
              <a:ext uri="{FF2B5EF4-FFF2-40B4-BE49-F238E27FC236}">
                <a16:creationId xmlns:a16="http://schemas.microsoft.com/office/drawing/2014/main" id="{6D3A1378-7FD2-4F1F-869F-370DFA2E7507}"/>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EB0975-E3B5-41BD-879D-CEBFF268E063}"/>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89A00A-9480-4854-B6A0-066365948193}"/>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AB56C40-FDF6-4B45-A4A7-F25D1BD18495}"/>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394089-6AD2-4C79-A624-BAD175E5D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0FE20-1225-4B9B-A526-54DBF698DA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6BAC749-AFD9-4BCC-B41E-C7F41D83B0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FFE83DE-30A9-47FA-B808-4604DFEF6D80}"/>
              </a:ext>
            </a:extLst>
          </p:cNvPr>
          <p:cNvSpPr>
            <a:spLocks noGrp="1"/>
          </p:cNvSpPr>
          <p:nvPr>
            <p:ph type="sldNum" sz="quarter" idx="12"/>
          </p:nvPr>
        </p:nvSpPr>
        <p:spPr>
          <a:xfrm>
            <a:off x="8174736" y="6356350"/>
            <a:ext cx="2743200" cy="365125"/>
          </a:xfrm>
          <a:prstGeom prst="rect">
            <a:avLst/>
          </a:prstGeom>
        </p:spPr>
        <p:txBody>
          <a:bodyPr/>
          <a:lstStyle/>
          <a:p>
            <a:fld id="{CC283BEE-5593-45AB-9074-86893EEA9A2A}" type="slidenum">
              <a:rPr lang="en-US" smtClean="0"/>
              <a:t>‹#›</a:t>
            </a:fld>
            <a:endParaRPr lang="en-US" dirty="0"/>
          </a:p>
        </p:txBody>
      </p:sp>
      <p:pic>
        <p:nvPicPr>
          <p:cNvPr id="16" name="Picture 15" descr="Logo&#10;&#10;Description automatically generated">
            <a:extLst>
              <a:ext uri="{FF2B5EF4-FFF2-40B4-BE49-F238E27FC236}">
                <a16:creationId xmlns:a16="http://schemas.microsoft.com/office/drawing/2014/main" id="{B166F1C3-3E16-4D9B-AEC4-820192B90B7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19358353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C6D3-7701-4249-BDC9-371C738E2F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E13DB-C519-4067-A4C9-74989807E68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56CB5-B865-45B1-AE8A-9925B488B08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C9A4B4C-DCF1-4583-A7E8-EDD080BDD5AE}"/>
              </a:ext>
            </a:extLst>
          </p:cNvPr>
          <p:cNvSpPr>
            <a:spLocks noGrp="1"/>
          </p:cNvSpPr>
          <p:nvPr>
            <p:ph type="ftr" sz="quarter" idx="11"/>
          </p:nvPr>
        </p:nvSpPr>
        <p:spPr>
          <a:xfrm>
            <a:off x="4038600" y="6356350"/>
            <a:ext cx="4114800" cy="365125"/>
          </a:xfrm>
          <a:prstGeom prst="rect">
            <a:avLst/>
          </a:prstGeom>
        </p:spPr>
        <p:txBody>
          <a:bodyPr/>
          <a:lstStyle/>
          <a:p>
            <a:r>
              <a:rPr lang="en-US" dirty="0"/>
              <a:t>Source: Current Employment Statistics Survey, Bureau of Labor Statistics, Seasonally adjusted data</a:t>
            </a:r>
          </a:p>
        </p:txBody>
      </p:sp>
      <p:sp>
        <p:nvSpPr>
          <p:cNvPr id="6" name="Slide Number Placeholder 5">
            <a:extLst>
              <a:ext uri="{FF2B5EF4-FFF2-40B4-BE49-F238E27FC236}">
                <a16:creationId xmlns:a16="http://schemas.microsoft.com/office/drawing/2014/main" id="{6B1D5497-6661-4676-A5FC-83820B3252FF}"/>
              </a:ext>
            </a:extLst>
          </p:cNvPr>
          <p:cNvSpPr>
            <a:spLocks noGrp="1"/>
          </p:cNvSpPr>
          <p:nvPr>
            <p:ph type="sldNum" sz="quarter" idx="12"/>
          </p:nvPr>
        </p:nvSpPr>
        <p:spPr>
          <a:xfrm>
            <a:off x="8610600" y="6356350"/>
            <a:ext cx="2743200" cy="365125"/>
          </a:xfrm>
          <a:prstGeom prst="rect">
            <a:avLst/>
          </a:prstGeom>
        </p:spPr>
        <p:txBody>
          <a:bodyPr/>
          <a:lstStyle/>
          <a:p>
            <a:fld id="{7983D312-A0FF-49F3-A38F-4434FFA34787}" type="slidenum">
              <a:rPr lang="en-US" smtClean="0"/>
              <a:pPr/>
              <a:t>‹#›</a:t>
            </a:fld>
            <a:endParaRPr lang="en-US" dirty="0"/>
          </a:p>
        </p:txBody>
      </p:sp>
      <p:sp>
        <p:nvSpPr>
          <p:cNvPr id="7" name="Parallelogram 4">
            <a:extLst>
              <a:ext uri="{FF2B5EF4-FFF2-40B4-BE49-F238E27FC236}">
                <a16:creationId xmlns:a16="http://schemas.microsoft.com/office/drawing/2014/main" id="{EDE5C1F4-A0B7-46EA-BBCD-AC84FCEB4F63}"/>
              </a:ext>
            </a:extLst>
          </p:cNvPr>
          <p:cNvSpPr/>
          <p:nvPr userDrawn="1"/>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A720709-836C-4C03-A6ED-9F03B1A5F4E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9" name="Parallelogram 4">
            <a:extLst>
              <a:ext uri="{FF2B5EF4-FFF2-40B4-BE49-F238E27FC236}">
                <a16:creationId xmlns:a16="http://schemas.microsoft.com/office/drawing/2014/main" id="{44BEDC3E-1A75-4C6D-BAF6-793BF55FA03C}"/>
              </a:ext>
            </a:extLst>
          </p:cNvPr>
          <p:cNvSpPr/>
          <p:nvPr userDrawn="1"/>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4">
            <a:extLst>
              <a:ext uri="{FF2B5EF4-FFF2-40B4-BE49-F238E27FC236}">
                <a16:creationId xmlns:a16="http://schemas.microsoft.com/office/drawing/2014/main" id="{2488C8A6-0858-4219-8855-05E5BB7629C6}"/>
              </a:ext>
            </a:extLst>
          </p:cNvPr>
          <p:cNvSpPr/>
          <p:nvPr userDrawn="1"/>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63010C86-34AD-42D4-88FA-04F7095F31DD}"/>
              </a:ext>
            </a:extLst>
          </p:cNvPr>
          <p:cNvSpPr/>
          <p:nvPr userDrawn="1"/>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F4BB57-3967-473F-9ADD-6BE1B21B46F1}"/>
              </a:ext>
            </a:extLst>
          </p:cNvPr>
          <p:cNvSpPr/>
          <p:nvPr userDrawn="1"/>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6AF49D4-DBBD-4280-9EF4-175933880A05}"/>
              </a:ext>
            </a:extLst>
          </p:cNvPr>
          <p:cNvSpPr/>
          <p:nvPr userDrawn="1"/>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3C5B859-8DFC-4EEE-82D2-0B73BD68424D}"/>
              </a:ext>
            </a:extLst>
          </p:cNvPr>
          <p:cNvSpPr/>
          <p:nvPr userDrawn="1"/>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E273537E-3A50-401F-A586-978BF317403F}"/>
              </a:ext>
            </a:extLst>
          </p:cNvPr>
          <p:cNvSpPr txBox="1">
            <a:spLocks/>
          </p:cNvSpPr>
          <p:nvPr userDrawn="1"/>
        </p:nvSpPr>
        <p:spPr>
          <a:xfrm>
            <a:off x="839788"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6" name="Picture Placeholder 2">
            <a:extLst>
              <a:ext uri="{FF2B5EF4-FFF2-40B4-BE49-F238E27FC236}">
                <a16:creationId xmlns:a16="http://schemas.microsoft.com/office/drawing/2014/main" id="{B7B80E37-BCE2-4B57-8334-0E20590C2E45}"/>
              </a:ext>
            </a:extLst>
          </p:cNvPr>
          <p:cNvSpPr>
            <a:spLocks noGrp="1"/>
          </p:cNvSpPr>
          <p:nvPr>
            <p:ph type="pic" idx="13"/>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Text Placeholder 3">
            <a:extLst>
              <a:ext uri="{FF2B5EF4-FFF2-40B4-BE49-F238E27FC236}">
                <a16:creationId xmlns:a16="http://schemas.microsoft.com/office/drawing/2014/main" id="{4F112FEA-44E1-4ED3-89A1-E390948FAB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Slide Number Placeholder 6">
            <a:extLst>
              <a:ext uri="{FF2B5EF4-FFF2-40B4-BE49-F238E27FC236}">
                <a16:creationId xmlns:a16="http://schemas.microsoft.com/office/drawing/2014/main" id="{9C25981B-879D-483C-9D49-FFC54AC29006}"/>
              </a:ext>
            </a:extLst>
          </p:cNvPr>
          <p:cNvSpPr txBox="1">
            <a:spLocks/>
          </p:cNvSpPr>
          <p:nvPr userDrawn="1"/>
        </p:nvSpPr>
        <p:spPr>
          <a:xfrm>
            <a:off x="817473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283BEE-5593-45AB-9074-86893EEA9A2A}"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DE631360-B154-421B-993F-7408E88CF935}"/>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34710431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AA293-4D2C-430B-98B3-F4EC2E506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713238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pjohn.org/about/news-events/new-bartik-benefit-cost-model-business-incentives-provides-realistic-evaluation-incentive-benefits#:~:text=The%20Bartik%20Benefit%2DCost%20Model,local%20governments%20with%20more%20revenue."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E658BB-80D3-428E-8B59-F73BCBDFA5C2}"/>
              </a:ext>
            </a:extLst>
          </p:cNvPr>
          <p:cNvSpPr/>
          <p:nvPr/>
        </p:nvSpPr>
        <p:spPr>
          <a:xfrm>
            <a:off x="2535732" y="5769049"/>
            <a:ext cx="6769634" cy="770063"/>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p:cNvSpPr>
            <a:spLocks noGrp="1"/>
          </p:cNvSpPr>
          <p:nvPr>
            <p:ph type="subTitle" idx="4294967295"/>
          </p:nvPr>
        </p:nvSpPr>
        <p:spPr>
          <a:xfrm>
            <a:off x="1605776" y="3554413"/>
            <a:ext cx="7203687" cy="1809750"/>
          </a:xfrm>
          <a:prstGeom prst="rect">
            <a:avLst/>
          </a:prstGeom>
        </p:spPr>
        <p:txBody>
          <a:bodyPr>
            <a:normAutofit fontScale="55000" lnSpcReduction="20000"/>
          </a:bodyPr>
          <a:lstStyle/>
          <a:p>
            <a:pPr marL="0" indent="0">
              <a:buNone/>
            </a:pPr>
            <a:r>
              <a:rPr lang="en-US" sz="3500" dirty="0">
                <a:solidFill>
                  <a:schemeClr val="bg1"/>
                </a:solidFill>
                <a:latin typeface="Century Gothic" panose="020B0502020202020204" pitchFamily="34" charset="0"/>
                <a:cs typeface="Arial" panose="020B0604020202020204" pitchFamily="34" charset="0"/>
              </a:rPr>
              <a:t>Tim Bartik </a:t>
            </a:r>
          </a:p>
          <a:p>
            <a:pPr marL="0" indent="0">
              <a:buNone/>
            </a:pPr>
            <a:r>
              <a:rPr lang="en-US" sz="3500" dirty="0">
                <a:solidFill>
                  <a:schemeClr val="bg1"/>
                </a:solidFill>
                <a:latin typeface="Century Gothic" panose="020B0502020202020204" pitchFamily="34" charset="0"/>
                <a:cs typeface="Arial" panose="020B0604020202020204" pitchFamily="34" charset="0"/>
              </a:rPr>
              <a:t>W.E. Upjohn Institute for Employment Research</a:t>
            </a:r>
          </a:p>
          <a:p>
            <a:endParaRPr lang="en-US" sz="2800" dirty="0">
              <a:solidFill>
                <a:schemeClr val="bg1"/>
              </a:solidFill>
              <a:latin typeface="Century Gothic" panose="020B0502020202020204" pitchFamily="34" charset="0"/>
              <a:cs typeface="Arial" panose="020B0604020202020204" pitchFamily="34" charset="0"/>
            </a:endParaRPr>
          </a:p>
          <a:p>
            <a:pPr marL="0" indent="0">
              <a:buNone/>
            </a:pPr>
            <a:r>
              <a:rPr lang="en-US" sz="2800" dirty="0">
                <a:solidFill>
                  <a:schemeClr val="bg1"/>
                </a:solidFill>
                <a:latin typeface="Century Gothic" panose="020B0502020202020204" pitchFamily="34" charset="0"/>
                <a:cs typeface="Arial" panose="020B0604020202020204" pitchFamily="34" charset="0"/>
              </a:rPr>
              <a:t>Presentation to 2023 Roundtable on Evaluating Economic Development Tax Incentives </a:t>
            </a:r>
          </a:p>
          <a:p>
            <a:pPr marL="0" indent="0">
              <a:buNone/>
            </a:pPr>
            <a:r>
              <a:rPr lang="en-US" sz="2800" dirty="0">
                <a:solidFill>
                  <a:schemeClr val="bg1"/>
                </a:solidFill>
                <a:latin typeface="Century Gothic" panose="020B0502020202020204" pitchFamily="34" charset="0"/>
                <a:cs typeface="Arial" panose="020B0604020202020204" pitchFamily="34" charset="0"/>
              </a:rPr>
              <a:t>October  24, 2023</a:t>
            </a:r>
          </a:p>
          <a:p>
            <a:endParaRPr lang="en-US" sz="4400" dirty="0">
              <a:latin typeface="Arno Pro" panose="02020502040506020403" pitchFamily="18" charset="0"/>
            </a:endParaRPr>
          </a:p>
        </p:txBody>
      </p:sp>
      <p:sp>
        <p:nvSpPr>
          <p:cNvPr id="7" name="Title 6"/>
          <p:cNvSpPr>
            <a:spLocks noGrp="1"/>
          </p:cNvSpPr>
          <p:nvPr>
            <p:ph type="ctrTitle" idx="4294967295"/>
          </p:nvPr>
        </p:nvSpPr>
        <p:spPr>
          <a:xfrm>
            <a:off x="1605777" y="1598279"/>
            <a:ext cx="10586224" cy="1221761"/>
          </a:xfrm>
          <a:prstGeom prst="rect">
            <a:avLst/>
          </a:prstGeom>
        </p:spPr>
        <p:txBody>
          <a:bodyPr>
            <a:normAutofit fontScale="90000"/>
          </a:bodyPr>
          <a:lstStyle/>
          <a:p>
            <a:r>
              <a:rPr lang="en-US" sz="4400" b="1" dirty="0">
                <a:solidFill>
                  <a:schemeClr val="bg1"/>
                </a:solidFill>
                <a:latin typeface="Century Gothic" panose="020B0502020202020204" pitchFamily="34" charset="0"/>
                <a:cs typeface="Khmer UI" panose="020B0604020202020204" pitchFamily="34" charset="0"/>
              </a:rPr>
              <a:t>Who Benefits from Incentives?</a:t>
            </a:r>
            <a:br>
              <a:rPr lang="en-US" sz="4400" b="1" dirty="0">
                <a:solidFill>
                  <a:schemeClr val="bg1"/>
                </a:solidFill>
                <a:latin typeface="Century Gothic" panose="020B0502020202020204" pitchFamily="34" charset="0"/>
                <a:cs typeface="Khmer UI" panose="020B0604020202020204" pitchFamily="34" charset="0"/>
              </a:rPr>
            </a:br>
            <a:r>
              <a:rPr lang="en-US" sz="4400" b="1" dirty="0">
                <a:solidFill>
                  <a:schemeClr val="bg1"/>
                </a:solidFill>
                <a:latin typeface="Century Gothic" panose="020B0502020202020204" pitchFamily="34" charset="0"/>
                <a:cs typeface="Khmer UI" panose="020B0604020202020204" pitchFamily="34" charset="0"/>
              </a:rPr>
              <a:t>The Effects of State Policies</a:t>
            </a:r>
          </a:p>
        </p:txBody>
      </p:sp>
      <p:sp>
        <p:nvSpPr>
          <p:cNvPr id="3" name="Rectangle 2">
            <a:extLst>
              <a:ext uri="{FF2B5EF4-FFF2-40B4-BE49-F238E27FC236}">
                <a16:creationId xmlns:a16="http://schemas.microsoft.com/office/drawing/2014/main" id="{B98EC0F2-CD31-4272-95F7-0654B2AAEFC2}"/>
              </a:ext>
            </a:extLst>
          </p:cNvPr>
          <p:cNvSpPr/>
          <p:nvPr/>
        </p:nvSpPr>
        <p:spPr>
          <a:xfrm>
            <a:off x="1239520" y="1198880"/>
            <a:ext cx="254000" cy="1676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570997E-2505-4CEE-907E-B8B109B6190F}"/>
              </a:ext>
            </a:extLst>
          </p:cNvPr>
          <p:cNvSpPr/>
          <p:nvPr/>
        </p:nvSpPr>
        <p:spPr>
          <a:xfrm>
            <a:off x="1239520" y="3553691"/>
            <a:ext cx="254000" cy="520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1500AD0-7823-4BFE-ACCD-0977D222E059}"/>
              </a:ext>
            </a:extLst>
          </p:cNvPr>
          <p:cNvSpPr/>
          <p:nvPr/>
        </p:nvSpPr>
        <p:spPr>
          <a:xfrm>
            <a:off x="1239520" y="4531361"/>
            <a:ext cx="254000" cy="7213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62ADA8-0F7F-495B-8589-C4B959359D67}"/>
              </a:ext>
            </a:extLst>
          </p:cNvPr>
          <p:cNvSpPr txBox="1"/>
          <p:nvPr/>
        </p:nvSpPr>
        <p:spPr>
          <a:xfrm>
            <a:off x="2658676" y="5758778"/>
            <a:ext cx="6516060" cy="646331"/>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Based in part on Bartik model of benefits and costs of incentives: </a:t>
            </a:r>
            <a:r>
              <a:rPr lang="en-US" sz="1200"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ea typeface="Source Sans Pro" panose="020B0503030403020204" pitchFamily="34" charset="0"/>
                <a:cs typeface="Times New Roman" panose="02020603050405020304" pitchFamily="18" charset="0"/>
              </a:rPr>
              <a:t>Support for this model was provided by The Pew Charitable Trusts. The views expressed herein are those of the author, and do not necessarily reflect the views of The Pew Charitable Trusts.</a:t>
            </a:r>
            <a:endParaRPr lang="en-US" sz="1200" dirty="0">
              <a:solidFill>
                <a:srgbClr val="009DC8"/>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400" dirty="0">
                <a:latin typeface="Garamond" panose="02020404030301010803" pitchFamily="18" charset="0"/>
              </a:rPr>
              <a:t>Bartik model of incentive impact on income distribution: depends upon jobs that go to non-employed vs. higher property values, and how paid for</a:t>
            </a:r>
            <a:endParaRPr lang="en-US" sz="2400" b="1" dirty="0">
              <a:latin typeface="Garamond" panose="02020404030301010803" pitchFamily="18" charset="0"/>
            </a:endParaRP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Lower income groups: Gain more from more jobs going to non-employed, don’t gain much from higher property values, lose from costs of incentives, particularly if paid for by lower school spending.  What is state policy doing to affect these outcomes?</a:t>
            </a:r>
          </a:p>
          <a:p>
            <a:pPr>
              <a:spcAft>
                <a:spcPts val="1200"/>
              </a:spcAft>
            </a:pPr>
            <a:r>
              <a:rPr lang="en-US" sz="2400" dirty="0">
                <a:latin typeface="Garamond" panose="02020404030301010803" pitchFamily="18" charset="0"/>
              </a:rPr>
              <a:t>To illustrate: consider hypothetical Michigan project: 10,000 jobs, $5,000/job incentive for years 2 to 16, project located in place in Michigan with typical share of jobs going to non-employed &amp; typical housing price response. Paid for 50% by higher taxes, 50% by spending cuts, with 20% of cuts from K-12. Calculate present value of gains/losses in various types of income, both overall, and by income quintile. For this presentation: just report overall and lowest income quintile, which receives 5% of income at baseline. </a:t>
            </a:r>
          </a:p>
          <a:p>
            <a:pPr marL="0" indent="0">
              <a:spcAft>
                <a:spcPts val="1200"/>
              </a:spcAft>
              <a:buNone/>
            </a:pPr>
            <a:r>
              <a:rPr lang="en-US" sz="2400" dirty="0">
                <a:latin typeface="Garamond" panose="02020404030301010803" pitchFamily="18" charset="0"/>
              </a:rPr>
              <a:t>. </a:t>
            </a:r>
          </a:p>
        </p:txBody>
      </p:sp>
    </p:spTree>
    <p:extLst>
      <p:ext uri="{BB962C8B-B14F-4D97-AF65-F5344CB8AC3E}">
        <p14:creationId xmlns:p14="http://schemas.microsoft.com/office/powerpoint/2010/main" val="12147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000" dirty="0">
                <a:latin typeface="Garamond" panose="02020404030301010803" pitchFamily="18" charset="0"/>
              </a:rPr>
              <a:t>If State policy gets more jobs to non-employed, this raises overall benefits and helps lowest-income</a:t>
            </a:r>
            <a:endParaRPr lang="en-US" sz="2000" b="1" dirty="0">
              <a:latin typeface="Garamond" panose="02020404030301010803" pitchFamily="18" charset="0"/>
            </a:endParaRPr>
          </a:p>
        </p:txBody>
      </p:sp>
      <p:graphicFrame>
        <p:nvGraphicFramePr>
          <p:cNvPr id="8" name="Content Placeholder 7">
            <a:extLst>
              <a:ext uri="{FF2B5EF4-FFF2-40B4-BE49-F238E27FC236}">
                <a16:creationId xmlns:a16="http://schemas.microsoft.com/office/drawing/2014/main" id="{B74A56D7-E879-9F18-1171-4656E1311480}"/>
              </a:ext>
            </a:extLst>
          </p:cNvPr>
          <p:cNvGraphicFramePr>
            <a:graphicFrameLocks noGrp="1"/>
          </p:cNvGraphicFramePr>
          <p:nvPr>
            <p:ph sz="half" idx="1"/>
            <p:extLst>
              <p:ext uri="{D42A27DB-BD31-4B8C-83A1-F6EECF244321}">
                <p14:modId xmlns:p14="http://schemas.microsoft.com/office/powerpoint/2010/main" val="2938388420"/>
              </p:ext>
            </p:extLst>
          </p:nvPr>
        </p:nvGraphicFramePr>
        <p:xfrm>
          <a:off x="640081" y="1186232"/>
          <a:ext cx="10802981" cy="4661378"/>
        </p:xfrm>
        <a:graphic>
          <a:graphicData uri="http://schemas.openxmlformats.org/drawingml/2006/table">
            <a:tbl>
              <a:tblPr firstRow="1">
                <a:tableStyleId>{5C22544A-7EE6-4342-B048-85BDC9FD1C3A}</a:tableStyleId>
              </a:tblPr>
              <a:tblGrid>
                <a:gridCol w="3560894">
                  <a:extLst>
                    <a:ext uri="{9D8B030D-6E8A-4147-A177-3AD203B41FA5}">
                      <a16:colId xmlns:a16="http://schemas.microsoft.com/office/drawing/2014/main" val="3268952374"/>
                    </a:ext>
                  </a:extLst>
                </a:gridCol>
                <a:gridCol w="1154883">
                  <a:extLst>
                    <a:ext uri="{9D8B030D-6E8A-4147-A177-3AD203B41FA5}">
                      <a16:colId xmlns:a16="http://schemas.microsoft.com/office/drawing/2014/main" val="1763539579"/>
                    </a:ext>
                  </a:extLst>
                </a:gridCol>
                <a:gridCol w="1930738">
                  <a:extLst>
                    <a:ext uri="{9D8B030D-6E8A-4147-A177-3AD203B41FA5}">
                      <a16:colId xmlns:a16="http://schemas.microsoft.com/office/drawing/2014/main" val="535134771"/>
                    </a:ext>
                  </a:extLst>
                </a:gridCol>
                <a:gridCol w="2255718">
                  <a:extLst>
                    <a:ext uri="{9D8B030D-6E8A-4147-A177-3AD203B41FA5}">
                      <a16:colId xmlns:a16="http://schemas.microsoft.com/office/drawing/2014/main" val="110563303"/>
                    </a:ext>
                  </a:extLst>
                </a:gridCol>
                <a:gridCol w="1900748">
                  <a:extLst>
                    <a:ext uri="{9D8B030D-6E8A-4147-A177-3AD203B41FA5}">
                      <a16:colId xmlns:a16="http://schemas.microsoft.com/office/drawing/2014/main" val="1819378433"/>
                    </a:ext>
                  </a:extLst>
                </a:gridCol>
              </a:tblGrid>
              <a:tr h="717328">
                <a:tc>
                  <a:txBody>
                    <a:bodyPr/>
                    <a:lstStyle/>
                    <a:p>
                      <a:pPr algn="l" fontAlgn="b"/>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287" marR="5287" marT="5287" marB="0" anchor="b"/>
                </a:tc>
                <a:tc gridSpan="2">
                  <a:txBody>
                    <a:bodyPr/>
                    <a:lstStyle/>
                    <a:p>
                      <a:pPr algn="ctr" rtl="0" fontAlgn="b"/>
                      <a:r>
                        <a:rPr lang="en-US" sz="2000" u="none" strike="noStrike" dirty="0">
                          <a:effectLst/>
                        </a:rPr>
                        <a:t>Baseline (average Michigan area)</a:t>
                      </a:r>
                      <a:endParaRPr lang="en-US" sz="2000" b="1" i="0" u="none" strike="noStrike" dirty="0">
                        <a:solidFill>
                          <a:srgbClr val="FFFFFF"/>
                        </a:solidFill>
                        <a:effectLst/>
                        <a:latin typeface="Source Sans Pro" panose="020B0503030403020204" pitchFamily="34" charset="0"/>
                      </a:endParaRPr>
                    </a:p>
                  </a:txBody>
                  <a:tcPr marL="5287" marR="5287" marT="5287" marB="0" anchor="b"/>
                </a:tc>
                <a:tc hMerge="1">
                  <a:txBody>
                    <a:bodyPr/>
                    <a:lstStyle/>
                    <a:p>
                      <a:endParaRPr lang="en-US"/>
                    </a:p>
                  </a:txBody>
                  <a:tcPr/>
                </a:tc>
                <a:tc gridSpan="2">
                  <a:txBody>
                    <a:bodyPr/>
                    <a:lstStyle/>
                    <a:p>
                      <a:pPr algn="ctr" rtl="0" fontAlgn="b"/>
                      <a:r>
                        <a:rPr lang="en-US" sz="2000" u="none" strike="noStrike" dirty="0">
                          <a:effectLst/>
                        </a:rPr>
                        <a:t>Project if local area has 5 pp lower employment rate</a:t>
                      </a:r>
                      <a:endParaRPr lang="en-US" sz="2000" b="1" i="0" u="none" strike="noStrike" dirty="0">
                        <a:solidFill>
                          <a:srgbClr val="FFFFFF"/>
                        </a:solidFill>
                        <a:effectLst/>
                        <a:latin typeface="Source Sans Pro" panose="020B0503030403020204" pitchFamily="34" charset="0"/>
                      </a:endParaRPr>
                    </a:p>
                  </a:txBody>
                  <a:tcPr marL="5287" marR="5287" marT="5287" marB="0" anchor="b"/>
                </a:tc>
                <a:tc hMerge="1">
                  <a:txBody>
                    <a:bodyPr/>
                    <a:lstStyle/>
                    <a:p>
                      <a:endParaRPr lang="en-US"/>
                    </a:p>
                  </a:txBody>
                  <a:tcPr/>
                </a:tc>
                <a:extLst>
                  <a:ext uri="{0D108BD9-81ED-4DB2-BD59-A6C34878D82A}">
                    <a16:rowId xmlns:a16="http://schemas.microsoft.com/office/drawing/2014/main" val="1006754616"/>
                  </a:ext>
                </a:extLst>
              </a:tr>
              <a:tr h="621307">
                <a:tc>
                  <a:txBody>
                    <a:bodyPr/>
                    <a:lstStyle/>
                    <a:p>
                      <a:pPr algn="l" fontAlgn="b"/>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287" marR="5287" marT="5287" marB="0" anchor="b"/>
                </a:tc>
                <a:tc>
                  <a:txBody>
                    <a:bodyPr/>
                    <a:lstStyle/>
                    <a:p>
                      <a:pPr algn="ctr" rtl="0" fontAlgn="b"/>
                      <a:r>
                        <a:rPr lang="en-US" sz="2000" u="none" strike="noStrike" dirty="0">
                          <a:effectLst/>
                        </a:rPr>
                        <a:t>Total</a:t>
                      </a:r>
                      <a:endParaRPr lang="en-US" sz="2000" b="0" i="0" u="none" strike="noStrike" dirty="0">
                        <a:solidFill>
                          <a:srgbClr val="FFFFFF"/>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Lowest income quintile</a:t>
                      </a:r>
                      <a:endParaRPr lang="en-US" sz="2000" b="0" i="0" u="none" strike="noStrike" dirty="0">
                        <a:solidFill>
                          <a:srgbClr val="FFFFFF"/>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Total</a:t>
                      </a:r>
                      <a:endParaRPr lang="en-US" sz="2000" b="0" i="0" u="none" strike="noStrike" dirty="0">
                        <a:solidFill>
                          <a:srgbClr val="FFFFFF"/>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Lowest income quintile</a:t>
                      </a:r>
                      <a:endParaRPr lang="en-US" sz="2000" b="0" i="0" u="none" strike="noStrike" dirty="0">
                        <a:solidFill>
                          <a:srgbClr val="FFFFFF"/>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1883050905"/>
                  </a:ext>
                </a:extLst>
              </a:tr>
              <a:tr h="683439">
                <a:tc>
                  <a:txBody>
                    <a:bodyPr/>
                    <a:lstStyle/>
                    <a:p>
                      <a:pPr algn="l" rtl="0" fontAlgn="b"/>
                      <a:r>
                        <a:rPr lang="en-US" sz="2000" u="none" strike="noStrike">
                          <a:effectLst/>
                        </a:rPr>
                        <a:t>Quintile income share (in percent)</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100</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5.1</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100</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5.1</a:t>
                      </a:r>
                      <a:endParaRPr lang="en-US" sz="2000" b="0" i="0" u="none" strike="noStrike">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3668013144"/>
                  </a:ext>
                </a:extLst>
              </a:tr>
              <a:tr h="463158">
                <a:tc>
                  <a:txBody>
                    <a:bodyPr/>
                    <a:lstStyle/>
                    <a:p>
                      <a:pPr algn="l" rtl="0" fontAlgn="b"/>
                      <a:r>
                        <a:rPr lang="en-US" sz="2000" u="none" strike="noStrike" dirty="0">
                          <a:effectLst/>
                        </a:rPr>
                        <a:t>Labor market benefits</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738</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86</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1,067</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125</a:t>
                      </a:r>
                      <a:endParaRPr lang="en-US" sz="2000" b="0" i="0" u="none" strike="noStrike">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771948976"/>
                  </a:ext>
                </a:extLst>
              </a:tr>
              <a:tr h="451860">
                <a:tc>
                  <a:txBody>
                    <a:bodyPr/>
                    <a:lstStyle/>
                    <a:p>
                      <a:pPr algn="l" rtl="0" fontAlgn="b"/>
                      <a:r>
                        <a:rPr lang="en-US" sz="2000" u="none" strike="noStrike">
                          <a:effectLst/>
                        </a:rPr>
                        <a:t>Property value benefits</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165</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5</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162</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5</a:t>
                      </a:r>
                      <a:endParaRPr lang="en-US" sz="2000" b="0" i="0" u="none" strike="noStrike">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345655250"/>
                  </a:ext>
                </a:extLst>
              </a:tr>
              <a:tr h="457508">
                <a:tc>
                  <a:txBody>
                    <a:bodyPr/>
                    <a:lstStyle/>
                    <a:p>
                      <a:pPr algn="l" rtl="0" fontAlgn="b"/>
                      <a:r>
                        <a:rPr lang="en-US" sz="2000" u="none" strike="noStrike">
                          <a:effectLst/>
                        </a:rPr>
                        <a:t>Incentive costs &amp; other effects</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-475</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-40</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-429</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solidFill>
                            <a:srgbClr val="FF0000"/>
                          </a:solidFill>
                          <a:effectLst/>
                        </a:rPr>
                        <a:t>-36</a:t>
                      </a:r>
                      <a:endParaRPr lang="en-US" sz="2000" b="0" i="0" u="none" strike="noStrike">
                        <a:solidFill>
                          <a:srgbClr val="FF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593307655"/>
                  </a:ext>
                </a:extLst>
              </a:tr>
              <a:tr h="412322">
                <a:tc>
                  <a:txBody>
                    <a:bodyPr/>
                    <a:lstStyle/>
                    <a:p>
                      <a:pPr algn="l" rtl="0" fontAlgn="b"/>
                      <a:r>
                        <a:rPr lang="en-US" sz="2000" u="none" strike="noStrike">
                          <a:effectLst/>
                        </a:rPr>
                        <a:t>Education cutbacks</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solidFill>
                            <a:srgbClr val="FF0000"/>
                          </a:solidFill>
                          <a:effectLst/>
                        </a:rPr>
                        <a:t>-228</a:t>
                      </a:r>
                      <a:endParaRPr lang="en-US" sz="2000" b="0" i="0" u="none" strike="noStrike">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-54</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-200</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-47</a:t>
                      </a:r>
                      <a:endParaRPr lang="en-US" sz="2000" b="0" i="0" u="none" strike="noStrike" dirty="0">
                        <a:solidFill>
                          <a:srgbClr val="FF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2276731694"/>
                  </a:ext>
                </a:extLst>
              </a:tr>
              <a:tr h="361489">
                <a:tc>
                  <a:txBody>
                    <a:bodyPr/>
                    <a:lstStyle/>
                    <a:p>
                      <a:pPr algn="l" rtl="0" fontAlgn="b"/>
                      <a:r>
                        <a:rPr lang="en-US" sz="2000" u="none" strike="noStrike" dirty="0">
                          <a:effectLst/>
                        </a:rPr>
                        <a:t>Total net benefits</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200</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-3</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599</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47</a:t>
                      </a:r>
                      <a:endParaRPr lang="en-US" sz="2000" b="0" i="0" u="none" strike="noStrike" dirty="0">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1369510607"/>
                  </a:ext>
                </a:extLst>
              </a:tr>
              <a:tr h="480101">
                <a:tc gridSpan="3">
                  <a:txBody>
                    <a:bodyPr/>
                    <a:lstStyle/>
                    <a:p>
                      <a:pPr algn="l" rtl="0" fontAlgn="b"/>
                      <a:r>
                        <a:rPr lang="en-US" sz="1600" u="none" strike="noStrike" dirty="0">
                          <a:effectLst/>
                        </a:rPr>
                        <a:t>Notes: All figures in millions of  present value dollars except for quintile share. Gross incentive costs have PV of $511M.</a:t>
                      </a:r>
                      <a:endParaRPr lang="en-US" sz="1600" b="0" i="0" u="none" strike="noStrike" dirty="0">
                        <a:solidFill>
                          <a:srgbClr val="000000"/>
                        </a:solidFill>
                        <a:effectLst/>
                        <a:latin typeface="Source Sans Pro" panose="020B0503030403020204" pitchFamily="34" charset="0"/>
                      </a:endParaRPr>
                    </a:p>
                  </a:txBody>
                  <a:tcPr marL="5287" marR="5287" marT="5287"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287" marR="5287" marT="5287"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5287" marR="5287" marT="5287" marB="0" anchor="b"/>
                </a:tc>
                <a:extLst>
                  <a:ext uri="{0D108BD9-81ED-4DB2-BD59-A6C34878D82A}">
                    <a16:rowId xmlns:a16="http://schemas.microsoft.com/office/drawing/2014/main" val="3290415181"/>
                  </a:ext>
                </a:extLst>
              </a:tr>
            </a:tbl>
          </a:graphicData>
        </a:graphic>
      </p:graphicFrame>
    </p:spTree>
    <p:extLst>
      <p:ext uri="{BB962C8B-B14F-4D97-AF65-F5344CB8AC3E}">
        <p14:creationId xmlns:p14="http://schemas.microsoft.com/office/powerpoint/2010/main" val="384461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000" b="1" dirty="0">
                <a:latin typeface="Garamond" panose="02020404030301010803" pitchFamily="18" charset="0"/>
              </a:rPr>
              <a:t>If job creation not accommodated by housing supply, higher prices erode labor market benefits and reduce real income for persons on fixed income</a:t>
            </a:r>
          </a:p>
        </p:txBody>
      </p:sp>
      <p:graphicFrame>
        <p:nvGraphicFramePr>
          <p:cNvPr id="4" name="Content Placeholder 3">
            <a:extLst>
              <a:ext uri="{FF2B5EF4-FFF2-40B4-BE49-F238E27FC236}">
                <a16:creationId xmlns:a16="http://schemas.microsoft.com/office/drawing/2014/main" id="{95613CBC-4329-1983-79DD-9700DEE62A2B}"/>
              </a:ext>
            </a:extLst>
          </p:cNvPr>
          <p:cNvGraphicFramePr>
            <a:graphicFrameLocks noGrp="1"/>
          </p:cNvGraphicFramePr>
          <p:nvPr>
            <p:ph sz="half" idx="1"/>
            <p:extLst>
              <p:ext uri="{D42A27DB-BD31-4B8C-83A1-F6EECF244321}">
                <p14:modId xmlns:p14="http://schemas.microsoft.com/office/powerpoint/2010/main" val="2613706448"/>
              </p:ext>
            </p:extLst>
          </p:nvPr>
        </p:nvGraphicFramePr>
        <p:xfrm>
          <a:off x="827313" y="1419497"/>
          <a:ext cx="10345784" cy="4624264"/>
        </p:xfrm>
        <a:graphic>
          <a:graphicData uri="http://schemas.openxmlformats.org/drawingml/2006/table">
            <a:tbl>
              <a:tblPr firstRow="1">
                <a:tableStyleId>{5C22544A-7EE6-4342-B048-85BDC9FD1C3A}</a:tableStyleId>
              </a:tblPr>
              <a:tblGrid>
                <a:gridCol w="3299950">
                  <a:extLst>
                    <a:ext uri="{9D8B030D-6E8A-4147-A177-3AD203B41FA5}">
                      <a16:colId xmlns:a16="http://schemas.microsoft.com/office/drawing/2014/main" val="3555240948"/>
                    </a:ext>
                  </a:extLst>
                </a:gridCol>
                <a:gridCol w="1070253">
                  <a:extLst>
                    <a:ext uri="{9D8B030D-6E8A-4147-A177-3AD203B41FA5}">
                      <a16:colId xmlns:a16="http://schemas.microsoft.com/office/drawing/2014/main" val="4157260155"/>
                    </a:ext>
                  </a:extLst>
                </a:gridCol>
                <a:gridCol w="2296585">
                  <a:extLst>
                    <a:ext uri="{9D8B030D-6E8A-4147-A177-3AD203B41FA5}">
                      <a16:colId xmlns:a16="http://schemas.microsoft.com/office/drawing/2014/main" val="4057321370"/>
                    </a:ext>
                  </a:extLst>
                </a:gridCol>
                <a:gridCol w="1917536">
                  <a:extLst>
                    <a:ext uri="{9D8B030D-6E8A-4147-A177-3AD203B41FA5}">
                      <a16:colId xmlns:a16="http://schemas.microsoft.com/office/drawing/2014/main" val="1787775172"/>
                    </a:ext>
                  </a:extLst>
                </a:gridCol>
                <a:gridCol w="1761460">
                  <a:extLst>
                    <a:ext uri="{9D8B030D-6E8A-4147-A177-3AD203B41FA5}">
                      <a16:colId xmlns:a16="http://schemas.microsoft.com/office/drawing/2014/main" val="4053484032"/>
                    </a:ext>
                  </a:extLst>
                </a:gridCol>
              </a:tblGrid>
              <a:tr h="645453">
                <a:tc>
                  <a:txBody>
                    <a:bodyPr/>
                    <a:lstStyle/>
                    <a:p>
                      <a:pPr algn="l" fontAlgn="b"/>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287" marR="5287" marT="5287" marB="0" anchor="b"/>
                </a:tc>
                <a:tc gridSpan="2">
                  <a:txBody>
                    <a:bodyPr/>
                    <a:lstStyle/>
                    <a:p>
                      <a:pPr algn="ctr" rtl="0" fontAlgn="b"/>
                      <a:r>
                        <a:rPr lang="en-US" sz="1800" u="none" strike="noStrike" dirty="0">
                          <a:effectLst/>
                        </a:rPr>
                        <a:t>Baseline (Michigan housing price effect)</a:t>
                      </a:r>
                      <a:endParaRPr lang="en-US" sz="1800" b="1" i="0" u="none" strike="noStrike" dirty="0">
                        <a:solidFill>
                          <a:srgbClr val="FFFFFF"/>
                        </a:solidFill>
                        <a:effectLst/>
                        <a:latin typeface="Source Sans Pro" panose="020B0503030403020204" pitchFamily="34" charset="0"/>
                      </a:endParaRPr>
                    </a:p>
                  </a:txBody>
                  <a:tcPr marL="5287" marR="5287" marT="5287" marB="0" anchor="b"/>
                </a:tc>
                <a:tc hMerge="1">
                  <a:txBody>
                    <a:bodyPr/>
                    <a:lstStyle/>
                    <a:p>
                      <a:endParaRPr lang="en-US"/>
                    </a:p>
                  </a:txBody>
                  <a:tcPr/>
                </a:tc>
                <a:tc gridSpan="2">
                  <a:txBody>
                    <a:bodyPr/>
                    <a:lstStyle/>
                    <a:p>
                      <a:pPr algn="ctr" rtl="0" fontAlgn="b"/>
                      <a:r>
                        <a:rPr lang="en-US" sz="1800" u="none" strike="noStrike" dirty="0">
                          <a:effectLst/>
                        </a:rPr>
                        <a:t>California housing price effect</a:t>
                      </a:r>
                      <a:endParaRPr lang="en-US" sz="1800" b="1" i="0" u="none" strike="noStrike" dirty="0">
                        <a:solidFill>
                          <a:srgbClr val="FFFFFF"/>
                        </a:solidFill>
                        <a:effectLst/>
                        <a:latin typeface="Source Sans Pro" panose="020B0503030403020204" pitchFamily="34" charset="0"/>
                      </a:endParaRPr>
                    </a:p>
                  </a:txBody>
                  <a:tcPr marL="5287" marR="5287" marT="5287" marB="0" anchor="b"/>
                </a:tc>
                <a:tc hMerge="1">
                  <a:txBody>
                    <a:bodyPr/>
                    <a:lstStyle/>
                    <a:p>
                      <a:endParaRPr lang="en-US"/>
                    </a:p>
                  </a:txBody>
                  <a:tcPr/>
                </a:tc>
                <a:extLst>
                  <a:ext uri="{0D108BD9-81ED-4DB2-BD59-A6C34878D82A}">
                    <a16:rowId xmlns:a16="http://schemas.microsoft.com/office/drawing/2014/main" val="2126767858"/>
                  </a:ext>
                </a:extLst>
              </a:tr>
              <a:tr h="939612">
                <a:tc>
                  <a:txBody>
                    <a:bodyPr/>
                    <a:lstStyle/>
                    <a:p>
                      <a:pPr algn="l" fontAlgn="b"/>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287" marR="5287" marT="5287" marB="0" anchor="b"/>
                </a:tc>
                <a:tc>
                  <a:txBody>
                    <a:bodyPr/>
                    <a:lstStyle/>
                    <a:p>
                      <a:pPr algn="ctr" rtl="0" fontAlgn="b"/>
                      <a:r>
                        <a:rPr lang="en-US" sz="2000" u="none" strike="noStrike" dirty="0">
                          <a:effectLst/>
                        </a:rPr>
                        <a:t>Total</a:t>
                      </a:r>
                      <a:endParaRPr lang="en-US" sz="2000" b="0" i="0" u="none" strike="noStrike" dirty="0">
                        <a:solidFill>
                          <a:srgbClr val="FFFFFF"/>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Lowest income quintile</a:t>
                      </a:r>
                      <a:endParaRPr lang="en-US" sz="2000" b="0" i="0" u="none" strike="noStrike" dirty="0">
                        <a:solidFill>
                          <a:srgbClr val="FFFFFF"/>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Total</a:t>
                      </a:r>
                      <a:endParaRPr lang="en-US" sz="2000" b="0" i="0" u="none" strike="noStrike" dirty="0">
                        <a:solidFill>
                          <a:srgbClr val="FFFFFF"/>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Lowest income quintile</a:t>
                      </a:r>
                      <a:endParaRPr lang="en-US" sz="2000" b="0" i="0" u="none" strike="noStrike" dirty="0">
                        <a:solidFill>
                          <a:srgbClr val="FFFFFF"/>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4072756027"/>
                  </a:ext>
                </a:extLst>
              </a:tr>
              <a:tr h="614958">
                <a:tc>
                  <a:txBody>
                    <a:bodyPr/>
                    <a:lstStyle/>
                    <a:p>
                      <a:pPr algn="l" rtl="0" fontAlgn="b"/>
                      <a:r>
                        <a:rPr lang="en-US" sz="1800" u="none" strike="noStrike" dirty="0">
                          <a:effectLst/>
                        </a:rPr>
                        <a:t>Quintile income share (in percent)</a:t>
                      </a:r>
                      <a:endParaRPr lang="en-US" sz="18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100</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5.1</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100</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5.1</a:t>
                      </a:r>
                      <a:endParaRPr lang="en-US" sz="2000" b="0" i="0" u="none" strike="noStrike">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3787609023"/>
                  </a:ext>
                </a:extLst>
              </a:tr>
              <a:tr h="416749">
                <a:tc>
                  <a:txBody>
                    <a:bodyPr/>
                    <a:lstStyle/>
                    <a:p>
                      <a:pPr algn="l" rtl="0" fontAlgn="b"/>
                      <a:r>
                        <a:rPr lang="en-US" sz="1800" u="none" strike="noStrike" dirty="0">
                          <a:effectLst/>
                        </a:rPr>
                        <a:t>Labor market benefits</a:t>
                      </a:r>
                      <a:endParaRPr lang="en-US" sz="18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738</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86</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540</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63</a:t>
                      </a:r>
                      <a:endParaRPr lang="en-US" sz="2000" b="0" i="0" u="none" strike="noStrike">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3251266480"/>
                  </a:ext>
                </a:extLst>
              </a:tr>
              <a:tr h="406584">
                <a:tc>
                  <a:txBody>
                    <a:bodyPr/>
                    <a:lstStyle/>
                    <a:p>
                      <a:pPr algn="l" rtl="0" fontAlgn="b"/>
                      <a:r>
                        <a:rPr lang="en-US" sz="1800" u="none" strike="noStrike" dirty="0">
                          <a:effectLst/>
                        </a:rPr>
                        <a:t>Property value benefits</a:t>
                      </a:r>
                      <a:endParaRPr lang="en-US" sz="18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165</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effectLst/>
                        </a:rPr>
                        <a:t>5</a:t>
                      </a:r>
                      <a:endParaRPr lang="en-US" sz="20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245</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8</a:t>
                      </a:r>
                      <a:endParaRPr lang="en-US" sz="2000" b="0" i="0" u="none" strike="noStrike">
                        <a:solidFill>
                          <a:srgbClr val="00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3490031404"/>
                  </a:ext>
                </a:extLst>
              </a:tr>
              <a:tr h="411666">
                <a:tc>
                  <a:txBody>
                    <a:bodyPr/>
                    <a:lstStyle/>
                    <a:p>
                      <a:pPr algn="l" rtl="0" fontAlgn="b"/>
                      <a:r>
                        <a:rPr lang="en-US" sz="1800" u="none" strike="noStrike" dirty="0">
                          <a:effectLst/>
                        </a:rPr>
                        <a:t>Incentive costs &amp; other effects</a:t>
                      </a:r>
                      <a:endParaRPr lang="en-US" sz="18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-475</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-40</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-593</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solidFill>
                            <a:srgbClr val="FF0000"/>
                          </a:solidFill>
                          <a:effectLst/>
                        </a:rPr>
                        <a:t>-48</a:t>
                      </a:r>
                      <a:endParaRPr lang="en-US" sz="2000" b="0" i="0" u="none" strike="noStrike">
                        <a:solidFill>
                          <a:srgbClr val="FF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2357703142"/>
                  </a:ext>
                </a:extLst>
              </a:tr>
              <a:tr h="371008">
                <a:tc>
                  <a:txBody>
                    <a:bodyPr/>
                    <a:lstStyle/>
                    <a:p>
                      <a:pPr algn="l" rtl="0" fontAlgn="b"/>
                      <a:r>
                        <a:rPr lang="en-US" sz="1800" u="none" strike="noStrike" dirty="0">
                          <a:effectLst/>
                        </a:rPr>
                        <a:t>Education cutbacks</a:t>
                      </a:r>
                      <a:endParaRPr lang="en-US" sz="18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solidFill>
                            <a:srgbClr val="FF0000"/>
                          </a:solidFill>
                          <a:effectLst/>
                        </a:rPr>
                        <a:t>-228</a:t>
                      </a:r>
                      <a:endParaRPr lang="en-US" sz="2000" b="0" i="0" u="none" strike="noStrike">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-54</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-247</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-59</a:t>
                      </a:r>
                      <a:endParaRPr lang="en-US" sz="2000" b="0" i="0" u="none" strike="noStrike" dirty="0">
                        <a:solidFill>
                          <a:srgbClr val="FF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3822672083"/>
                  </a:ext>
                </a:extLst>
              </a:tr>
              <a:tr h="325267">
                <a:tc>
                  <a:txBody>
                    <a:bodyPr/>
                    <a:lstStyle/>
                    <a:p>
                      <a:pPr algn="l" rtl="0" fontAlgn="b"/>
                      <a:r>
                        <a:rPr lang="en-US" sz="1800" u="none" strike="noStrike" dirty="0">
                          <a:effectLst/>
                        </a:rPr>
                        <a:t>Total net benefits</a:t>
                      </a:r>
                      <a:endParaRPr lang="en-US" sz="1800" b="0" i="0" u="none" strike="noStrike" dirty="0">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a:effectLst/>
                        </a:rPr>
                        <a:t>200</a:t>
                      </a:r>
                      <a:endParaRPr lang="en-US" sz="2000" b="0" i="0" u="none" strike="noStrike">
                        <a:solidFill>
                          <a:srgbClr val="00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-3</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-55</a:t>
                      </a:r>
                      <a:endParaRPr lang="en-US" sz="2000" b="0" i="0" u="none" strike="noStrike" dirty="0">
                        <a:solidFill>
                          <a:srgbClr val="FF0000"/>
                        </a:solidFill>
                        <a:effectLst/>
                        <a:latin typeface="Source Sans Pro" panose="020B0503030403020204" pitchFamily="34" charset="0"/>
                      </a:endParaRPr>
                    </a:p>
                  </a:txBody>
                  <a:tcPr marL="5287" marR="5287" marT="5287" marB="0" anchor="b"/>
                </a:tc>
                <a:tc>
                  <a:txBody>
                    <a:bodyPr/>
                    <a:lstStyle/>
                    <a:p>
                      <a:pPr algn="ctr" rtl="0" fontAlgn="b"/>
                      <a:r>
                        <a:rPr lang="en-US" sz="2000" u="none" strike="noStrike" dirty="0">
                          <a:solidFill>
                            <a:srgbClr val="FF0000"/>
                          </a:solidFill>
                          <a:effectLst/>
                        </a:rPr>
                        <a:t>-36</a:t>
                      </a:r>
                      <a:endParaRPr lang="en-US" sz="2000" b="0" i="0" u="none" strike="noStrike" dirty="0">
                        <a:solidFill>
                          <a:srgbClr val="FF0000"/>
                        </a:solidFill>
                        <a:effectLst/>
                        <a:latin typeface="Source Sans Pro" panose="020B0503030403020204" pitchFamily="34" charset="0"/>
                      </a:endParaRPr>
                    </a:p>
                  </a:txBody>
                  <a:tcPr marL="5287" marR="5287" marT="5287" marB="0" anchor="b"/>
                </a:tc>
                <a:extLst>
                  <a:ext uri="{0D108BD9-81ED-4DB2-BD59-A6C34878D82A}">
                    <a16:rowId xmlns:a16="http://schemas.microsoft.com/office/drawing/2014/main" val="613593718"/>
                  </a:ext>
                </a:extLst>
              </a:tr>
              <a:tr h="431995">
                <a:tc gridSpan="3">
                  <a:txBody>
                    <a:bodyPr/>
                    <a:lstStyle/>
                    <a:p>
                      <a:pPr algn="l" rtl="0" fontAlgn="b"/>
                      <a:r>
                        <a:rPr lang="en-US" sz="1600" u="none" strike="noStrike" dirty="0">
                          <a:effectLst/>
                        </a:rPr>
                        <a:t>Notes: All figures in millions of  present value dollars except for quintile share. Gross incentive costs have PV of $511M.</a:t>
                      </a:r>
                      <a:endParaRPr lang="en-US" sz="1600" b="0" i="0" u="none" strike="noStrike" dirty="0">
                        <a:solidFill>
                          <a:srgbClr val="000000"/>
                        </a:solidFill>
                        <a:effectLst/>
                        <a:latin typeface="Source Sans Pro" panose="020B0503030403020204" pitchFamily="34" charset="0"/>
                      </a:endParaRPr>
                    </a:p>
                  </a:txBody>
                  <a:tcPr marL="5287" marR="5287" marT="5287"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287" marR="5287" marT="5287"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5287" marR="5287" marT="5287" marB="0" anchor="b"/>
                </a:tc>
                <a:extLst>
                  <a:ext uri="{0D108BD9-81ED-4DB2-BD59-A6C34878D82A}">
                    <a16:rowId xmlns:a16="http://schemas.microsoft.com/office/drawing/2014/main" val="1001371344"/>
                  </a:ext>
                </a:extLst>
              </a:tr>
            </a:tbl>
          </a:graphicData>
        </a:graphic>
      </p:graphicFrame>
    </p:spTree>
    <p:extLst>
      <p:ext uri="{BB962C8B-B14F-4D97-AF65-F5344CB8AC3E}">
        <p14:creationId xmlns:p14="http://schemas.microsoft.com/office/powerpoint/2010/main" val="411871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000" b="1" dirty="0">
                <a:latin typeface="Garamond" panose="02020404030301010803" pitchFamily="18" charset="0"/>
              </a:rPr>
              <a:t>If incentive policies financed by cuts in education spending, this reduces both overall benefits and particularly harms lower-income groups.</a:t>
            </a:r>
          </a:p>
        </p:txBody>
      </p:sp>
      <p:graphicFrame>
        <p:nvGraphicFramePr>
          <p:cNvPr id="5" name="Content Placeholder 4">
            <a:extLst>
              <a:ext uri="{FF2B5EF4-FFF2-40B4-BE49-F238E27FC236}">
                <a16:creationId xmlns:a16="http://schemas.microsoft.com/office/drawing/2014/main" id="{48804263-C0D2-EC64-BC09-4785629F61B2}"/>
              </a:ext>
            </a:extLst>
          </p:cNvPr>
          <p:cNvGraphicFramePr>
            <a:graphicFrameLocks noGrp="1"/>
          </p:cNvGraphicFramePr>
          <p:nvPr>
            <p:ph sz="half" idx="1"/>
            <p:extLst>
              <p:ext uri="{D42A27DB-BD31-4B8C-83A1-F6EECF244321}">
                <p14:modId xmlns:p14="http://schemas.microsoft.com/office/powerpoint/2010/main" val="1785382935"/>
              </p:ext>
            </p:extLst>
          </p:nvPr>
        </p:nvGraphicFramePr>
        <p:xfrm>
          <a:off x="827313" y="1825625"/>
          <a:ext cx="10589623" cy="4124377"/>
        </p:xfrm>
        <a:graphic>
          <a:graphicData uri="http://schemas.openxmlformats.org/drawingml/2006/table">
            <a:tbl>
              <a:tblPr firstRow="1">
                <a:tableStyleId>{5C22544A-7EE6-4342-B048-85BDC9FD1C3A}</a:tableStyleId>
              </a:tblPr>
              <a:tblGrid>
                <a:gridCol w="2647407">
                  <a:extLst>
                    <a:ext uri="{9D8B030D-6E8A-4147-A177-3AD203B41FA5}">
                      <a16:colId xmlns:a16="http://schemas.microsoft.com/office/drawing/2014/main" val="517010863"/>
                    </a:ext>
                  </a:extLst>
                </a:gridCol>
                <a:gridCol w="1615365">
                  <a:extLst>
                    <a:ext uri="{9D8B030D-6E8A-4147-A177-3AD203B41FA5}">
                      <a16:colId xmlns:a16="http://schemas.microsoft.com/office/drawing/2014/main" val="1782504554"/>
                    </a:ext>
                  </a:extLst>
                </a:gridCol>
                <a:gridCol w="2624971">
                  <a:extLst>
                    <a:ext uri="{9D8B030D-6E8A-4147-A177-3AD203B41FA5}">
                      <a16:colId xmlns:a16="http://schemas.microsoft.com/office/drawing/2014/main" val="3332428855"/>
                    </a:ext>
                  </a:extLst>
                </a:gridCol>
                <a:gridCol w="1359275">
                  <a:extLst>
                    <a:ext uri="{9D8B030D-6E8A-4147-A177-3AD203B41FA5}">
                      <a16:colId xmlns:a16="http://schemas.microsoft.com/office/drawing/2014/main" val="1348649564"/>
                    </a:ext>
                  </a:extLst>
                </a:gridCol>
                <a:gridCol w="2342605">
                  <a:extLst>
                    <a:ext uri="{9D8B030D-6E8A-4147-A177-3AD203B41FA5}">
                      <a16:colId xmlns:a16="http://schemas.microsoft.com/office/drawing/2014/main" val="758541204"/>
                    </a:ext>
                  </a:extLst>
                </a:gridCol>
              </a:tblGrid>
              <a:tr h="723811">
                <a:tc>
                  <a:txBody>
                    <a:bodyPr/>
                    <a:lstStyle/>
                    <a:p>
                      <a:pPr algn="l" fontAlgn="b"/>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125" marR="5125" marT="5125" marB="0" anchor="b"/>
                </a:tc>
                <a:tc gridSpan="2">
                  <a:txBody>
                    <a:bodyPr/>
                    <a:lstStyle/>
                    <a:p>
                      <a:pPr algn="ctr" rtl="0" fontAlgn="b"/>
                      <a:r>
                        <a:rPr lang="en-US" sz="1600" u="none" strike="noStrike" dirty="0">
                          <a:effectLst/>
                        </a:rPr>
                        <a:t>Baseline (50% public spending cuts, 50% tax increases)</a:t>
                      </a:r>
                      <a:endParaRPr lang="en-US" sz="1600" b="1" i="0" u="none" strike="noStrike" dirty="0">
                        <a:solidFill>
                          <a:srgbClr val="FFFFFF"/>
                        </a:solidFill>
                        <a:effectLst/>
                        <a:latin typeface="Source Sans Pro" panose="020B0503030403020204" pitchFamily="34" charset="0"/>
                      </a:endParaRPr>
                    </a:p>
                  </a:txBody>
                  <a:tcPr marL="5125" marR="5125" marT="5125" marB="0" anchor="b"/>
                </a:tc>
                <a:tc hMerge="1">
                  <a:txBody>
                    <a:bodyPr/>
                    <a:lstStyle/>
                    <a:p>
                      <a:endParaRPr lang="en-US"/>
                    </a:p>
                  </a:txBody>
                  <a:tcPr/>
                </a:tc>
                <a:tc gridSpan="2">
                  <a:txBody>
                    <a:bodyPr/>
                    <a:lstStyle/>
                    <a:p>
                      <a:pPr algn="ctr" rtl="0" fontAlgn="b"/>
                      <a:r>
                        <a:rPr lang="en-US" sz="1600" u="none" strike="noStrike" dirty="0">
                          <a:effectLst/>
                        </a:rPr>
                        <a:t>100% paid for by public spending cuts</a:t>
                      </a:r>
                      <a:endParaRPr lang="en-US" sz="1600" b="1" i="0" u="none" strike="noStrike" dirty="0">
                        <a:solidFill>
                          <a:srgbClr val="FFFFFF"/>
                        </a:solidFill>
                        <a:effectLst/>
                        <a:latin typeface="Source Sans Pro" panose="020B0503030403020204" pitchFamily="34" charset="0"/>
                      </a:endParaRPr>
                    </a:p>
                  </a:txBody>
                  <a:tcPr marL="5125" marR="5125" marT="5125" marB="0" anchor="b"/>
                </a:tc>
                <a:tc hMerge="1">
                  <a:txBody>
                    <a:bodyPr/>
                    <a:lstStyle/>
                    <a:p>
                      <a:endParaRPr lang="en-US"/>
                    </a:p>
                  </a:txBody>
                  <a:tcPr/>
                </a:tc>
                <a:extLst>
                  <a:ext uri="{0D108BD9-81ED-4DB2-BD59-A6C34878D82A}">
                    <a16:rowId xmlns:a16="http://schemas.microsoft.com/office/drawing/2014/main" val="219593023"/>
                  </a:ext>
                </a:extLst>
              </a:tr>
              <a:tr h="591439">
                <a:tc>
                  <a:txBody>
                    <a:bodyPr/>
                    <a:lstStyle/>
                    <a:p>
                      <a:pPr algn="l" fontAlgn="b"/>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125" marR="5125" marT="5125" marB="0" anchor="b"/>
                </a:tc>
                <a:tc>
                  <a:txBody>
                    <a:bodyPr/>
                    <a:lstStyle/>
                    <a:p>
                      <a:pPr algn="ctr" rtl="0" fontAlgn="b"/>
                      <a:r>
                        <a:rPr lang="en-US" sz="1800" u="none" strike="noStrike" dirty="0">
                          <a:effectLst/>
                        </a:rPr>
                        <a:t>Total</a:t>
                      </a:r>
                      <a:endParaRPr lang="en-US" sz="1800" b="0" i="0" u="none" strike="noStrike" dirty="0">
                        <a:solidFill>
                          <a:srgbClr val="FFFFFF"/>
                        </a:solidFill>
                        <a:effectLst/>
                        <a:latin typeface="Source Sans Pro" panose="020B0503030403020204" pitchFamily="34" charset="0"/>
                      </a:endParaRPr>
                    </a:p>
                  </a:txBody>
                  <a:tcPr marL="5125" marR="5125" marT="5125" marB="0" anchor="b"/>
                </a:tc>
                <a:tc>
                  <a:txBody>
                    <a:bodyPr/>
                    <a:lstStyle/>
                    <a:p>
                      <a:pPr algn="ctr" rtl="0" fontAlgn="b"/>
                      <a:r>
                        <a:rPr lang="en-US" sz="1800" u="none" strike="noStrike" dirty="0">
                          <a:effectLst/>
                        </a:rPr>
                        <a:t>Lowest income quintile</a:t>
                      </a:r>
                      <a:endParaRPr lang="en-US" sz="1800" b="0" i="0" u="none" strike="noStrike" dirty="0">
                        <a:solidFill>
                          <a:srgbClr val="FFFFFF"/>
                        </a:solidFill>
                        <a:effectLst/>
                        <a:latin typeface="Source Sans Pro" panose="020B0503030403020204" pitchFamily="34" charset="0"/>
                      </a:endParaRPr>
                    </a:p>
                  </a:txBody>
                  <a:tcPr marL="5125" marR="5125" marT="5125" marB="0" anchor="b"/>
                </a:tc>
                <a:tc>
                  <a:txBody>
                    <a:bodyPr/>
                    <a:lstStyle/>
                    <a:p>
                      <a:pPr algn="ctr" rtl="0" fontAlgn="b"/>
                      <a:r>
                        <a:rPr lang="en-US" sz="1800" u="none" strike="noStrike" dirty="0">
                          <a:effectLst/>
                        </a:rPr>
                        <a:t>Total</a:t>
                      </a:r>
                      <a:endParaRPr lang="en-US" sz="1800" b="0" i="0" u="none" strike="noStrike" dirty="0">
                        <a:solidFill>
                          <a:srgbClr val="FFFFFF"/>
                        </a:solidFill>
                        <a:effectLst/>
                        <a:latin typeface="Source Sans Pro" panose="020B0503030403020204" pitchFamily="34" charset="0"/>
                      </a:endParaRPr>
                    </a:p>
                  </a:txBody>
                  <a:tcPr marL="5125" marR="5125" marT="5125" marB="0" anchor="b"/>
                </a:tc>
                <a:tc>
                  <a:txBody>
                    <a:bodyPr/>
                    <a:lstStyle/>
                    <a:p>
                      <a:pPr algn="ctr" rtl="0" fontAlgn="b"/>
                      <a:r>
                        <a:rPr lang="en-US" sz="1800" u="none" strike="noStrike" dirty="0">
                          <a:effectLst/>
                        </a:rPr>
                        <a:t>Lowest income quintile</a:t>
                      </a:r>
                      <a:endParaRPr lang="en-US" sz="1800" b="0" i="0" u="none" strike="noStrike" dirty="0">
                        <a:solidFill>
                          <a:srgbClr val="FFFFFF"/>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2923923653"/>
                  </a:ext>
                </a:extLst>
              </a:tr>
              <a:tr h="572426">
                <a:tc>
                  <a:txBody>
                    <a:bodyPr/>
                    <a:lstStyle/>
                    <a:p>
                      <a:pPr algn="l" rtl="0" fontAlgn="b"/>
                      <a:r>
                        <a:rPr lang="en-US" sz="1600" u="none" strike="noStrike" dirty="0">
                          <a:effectLst/>
                        </a:rPr>
                        <a:t>Quintile income share (in percent)</a:t>
                      </a:r>
                      <a:endParaRPr lang="en-US" sz="16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effectLst/>
                        </a:rPr>
                        <a:t>100</a:t>
                      </a:r>
                      <a:endParaRPr lang="en-US" sz="20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effectLst/>
                        </a:rPr>
                        <a:t>5.1</a:t>
                      </a:r>
                      <a:endParaRPr lang="en-US" sz="20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100</a:t>
                      </a:r>
                      <a:endParaRPr lang="en-US" sz="2000" b="0" i="0" u="none" strike="noStrike">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5.1</a:t>
                      </a:r>
                      <a:endParaRPr lang="en-US" sz="2000" b="0" i="0" u="none" strike="noStrike">
                        <a:solidFill>
                          <a:srgbClr val="000000"/>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4118854281"/>
                  </a:ext>
                </a:extLst>
              </a:tr>
              <a:tr h="387925">
                <a:tc>
                  <a:txBody>
                    <a:bodyPr/>
                    <a:lstStyle/>
                    <a:p>
                      <a:pPr algn="l" rtl="0" fontAlgn="b"/>
                      <a:r>
                        <a:rPr lang="en-US" sz="1600" u="none" strike="noStrike" dirty="0">
                          <a:effectLst/>
                        </a:rPr>
                        <a:t>Labor market benefits</a:t>
                      </a:r>
                      <a:endParaRPr lang="en-US" sz="16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738</a:t>
                      </a:r>
                      <a:endParaRPr lang="en-US" sz="2000" b="0" i="0" u="none" strike="noStrike">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86</a:t>
                      </a:r>
                      <a:endParaRPr lang="en-US" sz="2000" b="0" i="0" u="none" strike="noStrike">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effectLst/>
                        </a:rPr>
                        <a:t>692</a:t>
                      </a:r>
                      <a:endParaRPr lang="en-US" sz="20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81</a:t>
                      </a:r>
                      <a:endParaRPr lang="en-US" sz="2000" b="0" i="0" u="none" strike="noStrike">
                        <a:solidFill>
                          <a:srgbClr val="000000"/>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1264871167"/>
                  </a:ext>
                </a:extLst>
              </a:tr>
              <a:tr h="378464">
                <a:tc>
                  <a:txBody>
                    <a:bodyPr/>
                    <a:lstStyle/>
                    <a:p>
                      <a:pPr algn="l" rtl="0" fontAlgn="b"/>
                      <a:r>
                        <a:rPr lang="en-US" sz="1600" u="none" strike="noStrike" dirty="0">
                          <a:effectLst/>
                        </a:rPr>
                        <a:t>Property value benefits</a:t>
                      </a:r>
                      <a:endParaRPr lang="en-US" sz="16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165</a:t>
                      </a:r>
                      <a:endParaRPr lang="en-US" sz="2000" b="0" i="0" u="none" strike="noStrike">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5</a:t>
                      </a:r>
                      <a:endParaRPr lang="en-US" sz="2000" b="0" i="0" u="none" strike="noStrike">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effectLst/>
                        </a:rPr>
                        <a:t>156</a:t>
                      </a:r>
                      <a:endParaRPr lang="en-US" sz="20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5</a:t>
                      </a:r>
                      <a:endParaRPr lang="en-US" sz="2000" b="0" i="0" u="none" strike="noStrike">
                        <a:solidFill>
                          <a:srgbClr val="000000"/>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2066732485"/>
                  </a:ext>
                </a:extLst>
              </a:tr>
              <a:tr h="383194">
                <a:tc>
                  <a:txBody>
                    <a:bodyPr/>
                    <a:lstStyle/>
                    <a:p>
                      <a:pPr algn="l" rtl="0" fontAlgn="b"/>
                      <a:r>
                        <a:rPr lang="en-US" sz="1600" u="none" strike="noStrike" dirty="0">
                          <a:effectLst/>
                        </a:rPr>
                        <a:t>Incentive costs &amp; other effects</a:t>
                      </a:r>
                      <a:endParaRPr lang="en-US" sz="16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-475</a:t>
                      </a:r>
                      <a:endParaRPr lang="en-US" sz="2000" b="0" i="0" u="none" strike="noStrike" dirty="0">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-40</a:t>
                      </a:r>
                      <a:endParaRPr lang="en-US" sz="2000" b="0" i="0" u="none" strike="noStrike" dirty="0">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-561</a:t>
                      </a:r>
                      <a:endParaRPr lang="en-US" sz="2000" b="0" i="0" u="none" strike="noStrike" dirty="0">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-65</a:t>
                      </a:r>
                      <a:endParaRPr lang="en-US" sz="2000" b="0" i="0" u="none" strike="noStrike" dirty="0">
                        <a:solidFill>
                          <a:srgbClr val="FF0000"/>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2045871793"/>
                  </a:ext>
                </a:extLst>
              </a:tr>
              <a:tr h="345348">
                <a:tc>
                  <a:txBody>
                    <a:bodyPr/>
                    <a:lstStyle/>
                    <a:p>
                      <a:pPr algn="l" rtl="0" fontAlgn="b"/>
                      <a:r>
                        <a:rPr lang="en-US" sz="1600" u="none" strike="noStrike" dirty="0">
                          <a:effectLst/>
                        </a:rPr>
                        <a:t>Education cutbacks</a:t>
                      </a:r>
                      <a:endParaRPr lang="en-US" sz="16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-228</a:t>
                      </a:r>
                      <a:endParaRPr lang="en-US" sz="2000" b="0" i="0" u="none" strike="noStrike" dirty="0">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-54</a:t>
                      </a:r>
                      <a:endParaRPr lang="en-US" sz="2000" b="0" i="0" u="none" strike="noStrike" dirty="0">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solidFill>
                            <a:srgbClr val="FF0000"/>
                          </a:solidFill>
                          <a:effectLst/>
                        </a:rPr>
                        <a:t>-502</a:t>
                      </a:r>
                      <a:endParaRPr lang="en-US" sz="2000" b="0" i="0" u="none" strike="noStrike">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-119</a:t>
                      </a:r>
                      <a:endParaRPr lang="en-US" sz="2000" b="0" i="0" u="none" strike="noStrike" dirty="0">
                        <a:solidFill>
                          <a:srgbClr val="FF0000"/>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2288313817"/>
                  </a:ext>
                </a:extLst>
              </a:tr>
              <a:tr h="302771">
                <a:tc>
                  <a:txBody>
                    <a:bodyPr/>
                    <a:lstStyle/>
                    <a:p>
                      <a:pPr algn="l" rtl="0" fontAlgn="b"/>
                      <a:r>
                        <a:rPr lang="en-US" sz="1600" u="none" strike="noStrike" dirty="0">
                          <a:effectLst/>
                        </a:rPr>
                        <a:t>Total net benefits</a:t>
                      </a:r>
                      <a:endParaRPr lang="en-US" sz="1600" b="0" i="0" u="none" strike="noStrike" dirty="0">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effectLst/>
                        </a:rPr>
                        <a:t>200</a:t>
                      </a:r>
                      <a:endParaRPr lang="en-US" sz="2000" b="0" i="0" u="none" strike="noStrike">
                        <a:solidFill>
                          <a:srgbClr val="00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-3</a:t>
                      </a:r>
                      <a:endParaRPr lang="en-US" sz="2000" b="0" i="0" u="none" strike="noStrike" dirty="0">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a:solidFill>
                            <a:srgbClr val="FF0000"/>
                          </a:solidFill>
                          <a:effectLst/>
                        </a:rPr>
                        <a:t>-215</a:t>
                      </a:r>
                      <a:endParaRPr lang="en-US" sz="2000" b="0" i="0" u="none" strike="noStrike">
                        <a:solidFill>
                          <a:srgbClr val="FF0000"/>
                        </a:solidFill>
                        <a:effectLst/>
                        <a:latin typeface="Source Sans Pro" panose="020B0503030403020204" pitchFamily="34" charset="0"/>
                      </a:endParaRPr>
                    </a:p>
                  </a:txBody>
                  <a:tcPr marL="5125" marR="5125" marT="5125" marB="0" anchor="b"/>
                </a:tc>
                <a:tc>
                  <a:txBody>
                    <a:bodyPr/>
                    <a:lstStyle/>
                    <a:p>
                      <a:pPr algn="ctr" rtl="0" fontAlgn="b"/>
                      <a:r>
                        <a:rPr lang="en-US" sz="2000" u="none" strike="noStrike" dirty="0">
                          <a:solidFill>
                            <a:srgbClr val="FF0000"/>
                          </a:solidFill>
                          <a:effectLst/>
                        </a:rPr>
                        <a:t>-98</a:t>
                      </a:r>
                      <a:endParaRPr lang="en-US" sz="2000" b="0" i="0" u="none" strike="noStrike" dirty="0">
                        <a:solidFill>
                          <a:srgbClr val="FF0000"/>
                        </a:solidFill>
                        <a:effectLst/>
                        <a:latin typeface="Source Sans Pro" panose="020B0503030403020204" pitchFamily="34" charset="0"/>
                      </a:endParaRPr>
                    </a:p>
                  </a:txBody>
                  <a:tcPr marL="5125" marR="5125" marT="5125" marB="0" anchor="b"/>
                </a:tc>
                <a:extLst>
                  <a:ext uri="{0D108BD9-81ED-4DB2-BD59-A6C34878D82A}">
                    <a16:rowId xmlns:a16="http://schemas.microsoft.com/office/drawing/2014/main" val="3945047142"/>
                  </a:ext>
                </a:extLst>
              </a:tr>
              <a:tr h="402118">
                <a:tc gridSpan="3">
                  <a:txBody>
                    <a:bodyPr/>
                    <a:lstStyle/>
                    <a:p>
                      <a:pPr algn="l" rtl="0" fontAlgn="b"/>
                      <a:r>
                        <a:rPr lang="en-US" sz="1400" u="none" strike="noStrike" dirty="0">
                          <a:effectLst/>
                        </a:rPr>
                        <a:t>Notes: All figures in millions of  present value dollars except for quintile share. Gross incentive costs have PV of $511M.</a:t>
                      </a:r>
                      <a:endParaRPr lang="en-US" sz="1400" b="0" i="0" u="none" strike="noStrike" dirty="0">
                        <a:solidFill>
                          <a:srgbClr val="000000"/>
                        </a:solidFill>
                        <a:effectLst/>
                        <a:latin typeface="Source Sans Pro" panose="020B0503030403020204" pitchFamily="34" charset="0"/>
                      </a:endParaRPr>
                    </a:p>
                  </a:txBody>
                  <a:tcPr marL="5125" marR="5125" marT="5125"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125" marR="5125" marT="5125"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5125" marR="5125" marT="5125" marB="0" anchor="b"/>
                </a:tc>
                <a:extLst>
                  <a:ext uri="{0D108BD9-81ED-4DB2-BD59-A6C34878D82A}">
                    <a16:rowId xmlns:a16="http://schemas.microsoft.com/office/drawing/2014/main" val="1779736113"/>
                  </a:ext>
                </a:extLst>
              </a:tr>
            </a:tbl>
          </a:graphicData>
        </a:graphic>
      </p:graphicFrame>
    </p:spTree>
    <p:extLst>
      <p:ext uri="{BB962C8B-B14F-4D97-AF65-F5344CB8AC3E}">
        <p14:creationId xmlns:p14="http://schemas.microsoft.com/office/powerpoint/2010/main" val="279866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3200" dirty="0">
                <a:latin typeface="Garamond" panose="02020404030301010803" pitchFamily="18" charset="0"/>
              </a:rPr>
              <a:t>Summary: income distribution questions to ask about business tax incentives</a:t>
            </a:r>
            <a:endParaRPr lang="en-US" sz="3200" b="1" dirty="0">
              <a:latin typeface="Garamond" panose="02020404030301010803" pitchFamily="18" charset="0"/>
            </a:endParaRP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dirty="0">
                <a:latin typeface="Garamond" panose="02020404030301010803" pitchFamily="18" charset="0"/>
              </a:rPr>
              <a:t>Does state policy either target distressed places (with more non-employed) or encourage</a:t>
            </a:r>
            <a:r>
              <a:rPr lang="en-US">
                <a:latin typeface="Garamond" panose="02020404030301010803" pitchFamily="18" charset="0"/>
              </a:rPr>
              <a:t>/facilitate </a:t>
            </a:r>
            <a:r>
              <a:rPr lang="en-US" dirty="0">
                <a:latin typeface="Garamond" panose="02020404030301010803" pitchFamily="18" charset="0"/>
              </a:rPr>
              <a:t>jobs to be filled by non-employed?.</a:t>
            </a:r>
          </a:p>
          <a:p>
            <a:pPr>
              <a:spcAft>
                <a:spcPts val="1200"/>
              </a:spcAft>
            </a:pPr>
            <a:r>
              <a:rPr lang="en-US" dirty="0">
                <a:latin typeface="Garamond" panose="02020404030301010803" pitchFamily="18" charset="0"/>
              </a:rPr>
              <a:t>Does state policy complement job creation with policies that allow housing supply to accommodate job creation?  </a:t>
            </a:r>
          </a:p>
          <a:p>
            <a:pPr>
              <a:spcAft>
                <a:spcPts val="1200"/>
              </a:spcAft>
            </a:pPr>
            <a:r>
              <a:rPr lang="en-US" dirty="0">
                <a:latin typeface="Garamond" panose="02020404030301010803" pitchFamily="18" charset="0"/>
              </a:rPr>
              <a:t>Where does funding for incentives come from, politically or in policy design? Is there any reason to think that incentives could undermine funding for productive and progressive public services such as education?  </a:t>
            </a:r>
          </a:p>
        </p:txBody>
      </p:sp>
    </p:spTree>
    <p:extLst>
      <p:ext uri="{BB962C8B-B14F-4D97-AF65-F5344CB8AC3E}">
        <p14:creationId xmlns:p14="http://schemas.microsoft.com/office/powerpoint/2010/main" val="1909903928"/>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9328416A-ECD1-4DDE-8EAB-30E6A6C28AB4}" vid="{13EC2DB6-32F8-44DF-9AF4-9FC119A0D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21DB9C33990F48B6116CD670C85004" ma:contentTypeVersion="17" ma:contentTypeDescription="Create a new document." ma:contentTypeScope="" ma:versionID="a5aa2b28500e7ea42bcbb380a982ea0b">
  <xsd:schema xmlns:xsd="http://www.w3.org/2001/XMLSchema" xmlns:xs="http://www.w3.org/2001/XMLSchema" xmlns:p="http://schemas.microsoft.com/office/2006/metadata/properties" xmlns:ns2="7e66cb10-3efc-4014-8772-dc2d1e570b36" xmlns:ns3="f91b9c4e-59e0-4b35-bbb5-d7dfa4b643ce" targetNamespace="http://schemas.microsoft.com/office/2006/metadata/properties" ma:root="true" ma:fieldsID="f2c39afdb149e31bf5c4916f849f66f5" ns2:_="" ns3:_="">
    <xsd:import namespace="7e66cb10-3efc-4014-8772-dc2d1e570b36"/>
    <xsd:import namespace="f91b9c4e-59e0-4b35-bbb5-d7dfa4b643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6cb10-3efc-4014-8772-dc2d1e570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434b03-6174-4165-b1bd-5632f68db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1b9c4e-59e0-4b35-bbb5-d7dfa4b643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d053fc-b625-4636-9a16-b9c1ae0371ce}" ma:internalName="TaxCatchAll" ma:showField="CatchAllData" ma:web="f91b9c4e-59e0-4b35-bbb5-d7dfa4b643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91b9c4e-59e0-4b35-bbb5-d7dfa4b643ce">
      <UserInfo>
        <DisplayName>Timothy J Bartik</DisplayName>
        <AccountId>20</AccountId>
        <AccountType/>
      </UserInfo>
    </SharedWithUsers>
    <TaxCatchAll xmlns="f91b9c4e-59e0-4b35-bbb5-d7dfa4b643ce" xsi:nil="true"/>
    <lcf76f155ced4ddcb4097134ff3c332f xmlns="7e66cb10-3efc-4014-8772-dc2d1e570b3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6E44C3-F51D-4829-B503-4FF90E6875D8}"/>
</file>

<file path=customXml/itemProps2.xml><?xml version="1.0" encoding="utf-8"?>
<ds:datastoreItem xmlns:ds="http://schemas.openxmlformats.org/officeDocument/2006/customXml" ds:itemID="{23D85DFB-9780-428E-ABF1-BFBB432DFA6D}">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eafc86fa-123f-49e4-bc29-f4dc2157806f"/>
    <ds:schemaRef ds:uri="5d35b44c-45fd-4bbe-98ff-f7f0cc550a11"/>
  </ds:schemaRefs>
</ds:datastoreItem>
</file>

<file path=customXml/itemProps3.xml><?xml version="1.0" encoding="utf-8"?>
<ds:datastoreItem xmlns:ds="http://schemas.openxmlformats.org/officeDocument/2006/customXml" ds:itemID="{B78B3A30-77F9-46D4-AE7F-A14B93E83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9484</TotalTime>
  <Words>735</Words>
  <Application>Microsoft Office PowerPoint</Application>
  <PresentationFormat>Widescreen</PresentationFormat>
  <Paragraphs>136</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Arno Pro</vt:lpstr>
      <vt:lpstr>Calibri</vt:lpstr>
      <vt:lpstr>Century Gothic</vt:lpstr>
      <vt:lpstr>Franklin Gothic Book</vt:lpstr>
      <vt:lpstr>Franklin Gothic Medium</vt:lpstr>
      <vt:lpstr>Garamond</vt:lpstr>
      <vt:lpstr>Source Sans Pro</vt:lpstr>
      <vt:lpstr>Times New Roman</vt:lpstr>
      <vt:lpstr>Theme2</vt:lpstr>
      <vt:lpstr>Who Benefits from Incentives? The Effects of State Policies</vt:lpstr>
      <vt:lpstr>Bartik model of incentive impact on income distribution: depends upon jobs that go to non-employed vs. higher property values, and how paid for</vt:lpstr>
      <vt:lpstr>If State policy gets more jobs to non-employed, this raises overall benefits and helps lowest-income</vt:lpstr>
      <vt:lpstr>If job creation not accommodated by housing supply, higher prices erode labor market benefits and reduce real income for persons on fixed income</vt:lpstr>
      <vt:lpstr>If incentive policies financed by cuts in education spending, this reduces both overall benefits and particularly harms lower-income groups.</vt:lpstr>
      <vt:lpstr>Summary: income distribution questions to ask about business tax incentives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Communities Can Connect Economic and Skills Development</dc:title>
  <dc:creator>Michelle Miller-Adams</dc:creator>
  <cp:lastModifiedBy>Timothy J Bartik</cp:lastModifiedBy>
  <cp:revision>100</cp:revision>
  <cp:lastPrinted>2023-02-14T19:28:33Z</cp:lastPrinted>
  <dcterms:created xsi:type="dcterms:W3CDTF">2020-07-10T13:19:57Z</dcterms:created>
  <dcterms:modified xsi:type="dcterms:W3CDTF">2023-10-19T14:50:06Z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0x01010026E1F13096015C409E70AC477632C76F</vt:lpwstr>
  </property>
</Properties>
</file>