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3" r:id="rId4"/>
    <p:sldMasterId id="2147483836" r:id="rId5"/>
  </p:sldMasterIdLst>
  <p:notesMasterIdLst>
    <p:notesMasterId r:id="rId13"/>
  </p:notesMasterIdLst>
  <p:handoutMasterIdLst>
    <p:handoutMasterId r:id="rId14"/>
  </p:handoutMasterIdLst>
  <p:sldIdLst>
    <p:sldId id="284" r:id="rId6"/>
    <p:sldId id="567" r:id="rId7"/>
    <p:sldId id="586" r:id="rId8"/>
    <p:sldId id="580" r:id="rId9"/>
    <p:sldId id="581" r:id="rId10"/>
    <p:sldId id="587" r:id="rId11"/>
    <p:sldId id="588" r:id="rId12"/>
  </p:sldIdLst>
  <p:sldSz cx="12192000" cy="6858000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OTHY J. BARTIK" initials="TJB" lastIdx="24" clrIdx="0"/>
  <p:cmAuthor id="1" name="Claire Black" initials="CB" lastIdx="1" clrIdx="1"/>
  <p:cmAuthor id="2" name="Timothy Bartik" initials="tjb" lastIdx="4" clrIdx="2">
    <p:extLst>
      <p:ext uri="{19B8F6BF-5375-455C-9EA6-DF929625EA0E}">
        <p15:presenceInfo xmlns:p15="http://schemas.microsoft.com/office/powerpoint/2012/main" userId="Timothy Bartik" providerId="None"/>
      </p:ext>
    </p:extLst>
  </p:cmAuthor>
  <p:cmAuthor id="3" name="Timothy J Bartik" initials="TJB" lastIdx="1" clrIdx="3">
    <p:extLst>
      <p:ext uri="{19B8F6BF-5375-455C-9EA6-DF929625EA0E}">
        <p15:presenceInfo xmlns:p15="http://schemas.microsoft.com/office/powerpoint/2012/main" userId="S-1-5-21-3338719807-2365974922-3068818050-1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FF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A49EC7-23B3-4917-9915-7B19E73C47FA}" v="2" dt="2019-08-30T13:52:38.1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37" autoAdjust="0"/>
  </p:normalViewPr>
  <p:slideViewPr>
    <p:cSldViewPr>
      <p:cViewPr varScale="1">
        <p:scale>
          <a:sx n="103" d="100"/>
          <a:sy n="103" d="100"/>
        </p:scale>
        <p:origin x="90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"/>
    </p:cViewPr>
  </p:sorterViewPr>
  <p:notesViewPr>
    <p:cSldViewPr>
      <p:cViewPr varScale="1">
        <p:scale>
          <a:sx n="74" d="100"/>
          <a:sy n="74" d="100"/>
        </p:scale>
        <p:origin x="-1542" y="-10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y J Bartik" userId="682e5de5-403f-450a-a7ef-1c65b97176ce" providerId="ADAL" clId="{98A49EC7-23B3-4917-9915-7B19E73C47FA}"/>
    <pc:docChg chg="custSel modSld">
      <pc:chgData name="Timothy J Bartik" userId="682e5de5-403f-450a-a7ef-1c65b97176ce" providerId="ADAL" clId="{98A49EC7-23B3-4917-9915-7B19E73C47FA}" dt="2019-08-29T18:45:19.366" v="852" actId="20577"/>
      <pc:docMkLst>
        <pc:docMk/>
      </pc:docMkLst>
      <pc:sldChg chg="modSp">
        <pc:chgData name="Timothy J Bartik" userId="682e5de5-403f-450a-a7ef-1c65b97176ce" providerId="ADAL" clId="{98A49EC7-23B3-4917-9915-7B19E73C47FA}" dt="2019-08-29T18:44:05.460" v="826" actId="20577"/>
        <pc:sldMkLst>
          <pc:docMk/>
          <pc:sldMk cId="215723080" sldId="567"/>
        </pc:sldMkLst>
        <pc:spChg chg="mod">
          <ac:chgData name="Timothy J Bartik" userId="682e5de5-403f-450a-a7ef-1c65b97176ce" providerId="ADAL" clId="{98A49EC7-23B3-4917-9915-7B19E73C47FA}" dt="2019-08-29T18:44:05.460" v="826" actId="20577"/>
          <ac:spMkLst>
            <pc:docMk/>
            <pc:sldMk cId="215723080" sldId="567"/>
            <ac:spMk id="4099" creationId="{00000000-0000-0000-0000-000000000000}"/>
          </ac:spMkLst>
        </pc:spChg>
      </pc:sldChg>
      <pc:sldChg chg="modSp">
        <pc:chgData name="Timothy J Bartik" userId="682e5de5-403f-450a-a7ef-1c65b97176ce" providerId="ADAL" clId="{98A49EC7-23B3-4917-9915-7B19E73C47FA}" dt="2019-08-29T18:45:19.366" v="852" actId="20577"/>
        <pc:sldMkLst>
          <pc:docMk/>
          <pc:sldMk cId="282098812" sldId="588"/>
        </pc:sldMkLst>
        <pc:spChg chg="mod">
          <ac:chgData name="Timothy J Bartik" userId="682e5de5-403f-450a-a7ef-1c65b97176ce" providerId="ADAL" clId="{98A49EC7-23B3-4917-9915-7B19E73C47FA}" dt="2019-08-29T18:45:19.366" v="852" actId="20577"/>
          <ac:spMkLst>
            <pc:docMk/>
            <pc:sldMk cId="282098812" sldId="588"/>
            <ac:spMk id="409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t" anchorCtr="0" compatLnSpc="1">
            <a:prstTxWarp prst="textNoShape">
              <a:avLst/>
            </a:prstTxWarp>
          </a:bodyPr>
          <a:lstStyle>
            <a:lvl1pPr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536" y="4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t" anchorCtr="0" compatLnSpc="1">
            <a:prstTxWarp prst="textNoShape">
              <a:avLst/>
            </a:prstTxWarp>
          </a:bodyPr>
          <a:lstStyle>
            <a:lvl1pPr algn="r"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b" anchorCtr="0" compatLnSpc="1">
            <a:prstTxWarp prst="textNoShape">
              <a:avLst/>
            </a:prstTxWarp>
          </a:bodyPr>
          <a:lstStyle>
            <a:lvl1pPr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536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b" anchorCtr="0" compatLnSpc="1">
            <a:prstTxWarp prst="textNoShape">
              <a:avLst/>
            </a:prstTxWarp>
          </a:bodyPr>
          <a:lstStyle>
            <a:lvl1pPr algn="r"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fld id="{2CD095F2-30F7-44C2-8A12-8876CED9EB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t" anchorCtr="0" compatLnSpc="1">
            <a:prstTxWarp prst="textNoShape">
              <a:avLst/>
            </a:prstTxWarp>
          </a:bodyPr>
          <a:lstStyle>
            <a:lvl1pPr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536" y="4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t" anchorCtr="0" compatLnSpc="1">
            <a:prstTxWarp prst="textNoShape">
              <a:avLst/>
            </a:prstTxWarp>
          </a:bodyPr>
          <a:lstStyle>
            <a:lvl1pPr algn="r"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8500"/>
            <a:ext cx="6207125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6" y="4422463"/>
            <a:ext cx="5617208" cy="41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b" anchorCtr="0" compatLnSpc="1">
            <a:prstTxWarp prst="textNoShape">
              <a:avLst/>
            </a:prstTxWarp>
          </a:bodyPr>
          <a:lstStyle>
            <a:lvl1pPr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536" y="8841738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56" tIns="47078" rIns="94156" bIns="47078" numCol="1" anchor="b" anchorCtr="0" compatLnSpc="1">
            <a:prstTxWarp prst="textNoShape">
              <a:avLst/>
            </a:prstTxWarp>
          </a:bodyPr>
          <a:lstStyle>
            <a:lvl1pPr algn="r" defTabSz="941658">
              <a:defRPr sz="1200">
                <a:latin typeface="Arial" charset="0"/>
              </a:defRPr>
            </a:lvl1pPr>
          </a:lstStyle>
          <a:p>
            <a:pPr>
              <a:defRPr/>
            </a:pPr>
            <a:fld id="{399795A2-3219-4BCA-855E-34DA9EB042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495A8-9BE3-43CB-8335-D286A643E977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207125" cy="3490913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089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275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275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423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4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9795A2-3219-4BCA-855E-34DA9EB042F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38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14CA6-9F98-486A-98D0-25CD60F66A2B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26D6B-A468-40E6-8C83-DE7911F2E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1097-0E7D-46F2-8F19-2B873F588E12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43B7A-23FF-4058-87ED-B34EB290C4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CBAA8-075F-4474-BAB2-6AC8E36E104E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8CCF-B888-4EE5-B454-F99FD96A1E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AD024-448E-4D5C-8A3A-1B5BAFA11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690F6-97C0-4EF2-B5E5-B5F89BACA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2886D-2247-4ACD-9E6F-D53B3FC20C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71D35-1117-408B-8EB3-C45C07A146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21F1C-2699-4391-A257-4713B05430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636D-68EF-4594-B64C-F0D5DCA4A1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C39E1-28C3-4275-B54A-DCAD2CD036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C5224-6063-497B-867F-700A9C95E4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6EC7D-F4EB-4F4F-9B6E-6AD97EF9C8B8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7A504-0EC0-4765-B718-4711CFEF59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33880-5AAC-41CF-9155-3CDB37D7D5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A16E-430E-407D-8095-E808B7F925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BB27-1214-4482-AE00-17347D2103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F2B9A-872F-4587-9F87-44170E5998E2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156CA-58BA-47B9-A928-BA11240C9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CE0DD-05AC-4731-9348-EC6705D5F940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B9B14-36F7-467F-8CCB-02C9C4A11C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993C-E6DB-4A33-AE76-B59D79FC9EE4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486E7-12D5-41CA-A91C-53702E9C53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7BF2B-0AEA-4E73-B085-4A720058AC6B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2914-34CA-41FC-A5EC-D5C271856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27497-0374-49DB-BE22-51A99ADAFF63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126E9-C486-4B92-832C-D000F507F9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4C121-AAD7-4F6D-B954-A12860EA474B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E4FE9-E762-496B-970B-C235A81FFC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F7606-A2E2-46F8-B672-4728411EEB10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43CC9-2D66-4D55-973C-A697287C16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0E7EE3-FD11-4791-9536-476D542ABEDE}" type="datetimeFigureOut">
              <a:rPr lang="en-US"/>
              <a:pPr>
                <a:defRPr/>
              </a:pPr>
              <a:t>8/30/2019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29B5841-C9D8-4165-9012-50C058D0C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09600" y="1524000"/>
            <a:ext cx="109728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6" r:id="rId2"/>
    <p:sldLayoutId id="2147483845" r:id="rId3"/>
    <p:sldLayoutId id="2147483844" r:id="rId4"/>
    <p:sldLayoutId id="2147483843" r:id="rId5"/>
    <p:sldLayoutId id="2147483842" r:id="rId6"/>
    <p:sldLayoutId id="2147483841" r:id="rId7"/>
    <p:sldLayoutId id="2147483840" r:id="rId8"/>
    <p:sldLayoutId id="2147483839" r:id="rId9"/>
    <p:sldLayoutId id="2147483838" r:id="rId10"/>
    <p:sldLayoutId id="214748383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FDA712B7-D8AF-4737-8DF5-DD77986A2E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524000"/>
            <a:ext cx="10972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3320" name="Picture 8" descr="Institute%20color%20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496050"/>
            <a:ext cx="29464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609600" y="1524000"/>
            <a:ext cx="10972800" cy="0"/>
          </a:xfrm>
          <a:prstGeom prst="line">
            <a:avLst/>
          </a:prstGeom>
          <a:noFill/>
          <a:ln w="63500">
            <a:solidFill>
              <a:srgbClr val="00206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3322" name="Picture 8" descr="Institute%20color%20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496050"/>
            <a:ext cx="29464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7" r:id="rId2"/>
    <p:sldLayoutId id="2147483856" r:id="rId3"/>
    <p:sldLayoutId id="2147483855" r:id="rId4"/>
    <p:sldLayoutId id="2147483854" r:id="rId5"/>
    <p:sldLayoutId id="2147483853" r:id="rId6"/>
    <p:sldLayoutId id="2147483852" r:id="rId7"/>
    <p:sldLayoutId id="2147483851" r:id="rId8"/>
    <p:sldLayoutId id="2147483850" r:id="rId9"/>
    <p:sldLayoutId id="2147483849" r:id="rId10"/>
    <p:sldLayoutId id="214748384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bartik@upjohn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5"/>
          <p:cNvSpPr>
            <a:spLocks noGrp="1" noChangeArrowheads="1"/>
          </p:cNvSpPr>
          <p:nvPr>
            <p:ph idx="4294967295"/>
          </p:nvPr>
        </p:nvSpPr>
        <p:spPr>
          <a:xfrm>
            <a:off x="606709" y="1676400"/>
            <a:ext cx="10972799" cy="4525962"/>
          </a:xfrm>
        </p:spPr>
        <p:txBody>
          <a:bodyPr/>
          <a:lstStyle/>
          <a:p>
            <a:pPr eaLnBrk="1" hangingPunct="1"/>
            <a:endParaRPr lang="en-US" sz="4800" i="1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765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6709" y="304800"/>
            <a:ext cx="10972799" cy="1143000"/>
          </a:xfrm>
        </p:spPr>
        <p:txBody>
          <a:bodyPr/>
          <a:lstStyle/>
          <a:p>
            <a:pPr eaLnBrk="1" hangingPunct="1"/>
            <a:r>
              <a:rPr lang="en-US" sz="4000" b="1" dirty="0"/>
              <a:t>What Should States Do about Incentives?</a:t>
            </a:r>
          </a:p>
        </p:txBody>
      </p:sp>
      <p:pic>
        <p:nvPicPr>
          <p:cNvPr id="27651" name="Picture 8" descr="red 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35676"/>
            <a:ext cx="1219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10"/>
          <p:cNvSpPr>
            <a:spLocks noChangeArrowheads="1"/>
          </p:cNvSpPr>
          <p:nvPr/>
        </p:nvSpPr>
        <p:spPr bwMode="auto">
          <a:xfrm>
            <a:off x="609600" y="1752600"/>
            <a:ext cx="10972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Tim Bartik</a:t>
            </a:r>
          </a:p>
          <a:p>
            <a:pPr algn="ctr"/>
            <a:r>
              <a:rPr lang="en-US" b="1" dirty="0"/>
              <a:t>Senior Economist</a:t>
            </a:r>
          </a:p>
          <a:p>
            <a:pPr algn="ctr"/>
            <a:r>
              <a:rPr lang="en-US" b="1" dirty="0"/>
              <a:t>W.E. Upjohn Institute for Employment Research</a:t>
            </a:r>
          </a:p>
          <a:p>
            <a:pPr algn="ctr"/>
            <a:r>
              <a:rPr lang="en-US" b="1" dirty="0">
                <a:hlinkClick r:id="rId4"/>
              </a:rPr>
              <a:t>bartik@upjohn.org</a:t>
            </a:r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/>
              <a:t>September 5, 2019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r>
              <a:rPr lang="en-US" b="1" dirty="0"/>
              <a:t>Testimony before Senate Select Committee on Economic Growth Strategies, New Jersey Senate</a:t>
            </a:r>
          </a:p>
          <a:p>
            <a:r>
              <a:rPr lang="en-US" b="1" dirty="0"/>
              <a:t>The Upjohn Institute is a non-profit and non-partisan research organization. The views expressed in this testimony are those of the author, and may not reflect the views of the Upjohn Institute. 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Model State Incentive Reforms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“But-for” for incentives &lt; 25%. Hard to target firms to boost.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Incentives’ fiscal benefits low due to public service costs.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Encourage hiring of local non-employed by: (1) targeting distressed areas; (2) tying incentives to “first source” hiring agreements or customized training.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Avoid excessive incentives: Avg national incentives $33K/job, New Jersey at $66K, but not twice as effective.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Avoid long-term incentives (NJ heavily uses): Upfront incentives 40% more effective, as firms heavily discount. Use clawbacks.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3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Other Policies Can Create More Jobs per $ than Incentives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Customized job training 10 times as effective as incentives; other skills development can also be effective.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Manufacturing extension programs 10 times as effective as incentives; other small business development programs also cost-effective.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Infrastructure programs (highways, transit, industrial or research parks, brownfield redevelopment) can be 5 times as effective.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1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Virginia Amazon example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Virginia attracted Amazon with tax incentives of  $10K to $20K per job, depending on how calculated.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Virginia awards one-time incentives per job created, but payment not made until 4 years later, &amp; is calculated as job credit times LOWER of (initial jobs, 4-year average jobs).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For 38K Amazon jobs, Virginia combined up to $750M in tax incentives with around $1.3B in investments, including new NoVA campus for Va Tech, expanded computer skills in K-12 &amp; post-sec across states, &amp; transit/highway improvements.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23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Oregon discretionary incentives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Discretionary incentives awarded as forgivable loans, to allow easier clawbacks if jobs not maintained.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Give priority to business projects that provide “public benefits”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Example of public benefits: “First Source Hiring Agreement” to ensure unemployed/underemployed/hard-to-employ are priority targets for open jobs.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Other example: local youth internship programs.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Other example: company career ladders that encourage internal promotions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Other example: adoption of plan to increase firm’s local purchases.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40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North Carolina tiers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North Carolina annually divides its 100 counties into 3 tiers: 40 most distressed, 40 in middle, 20 least distressed.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Distress criteria vary over time. Currently include: average unemployment rate, median household income, % growth in population, and property tax base per capita.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More distressed tiers get higher incentives, and local government contribution is less.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71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1372"/>
            <a:ext cx="10972800" cy="1143000"/>
          </a:xfrm>
        </p:spPr>
        <p:txBody>
          <a:bodyPr/>
          <a:lstStyle/>
          <a:p>
            <a:pPr algn="l"/>
            <a:r>
              <a:rPr lang="en-US" sz="4000" b="1" dirty="0">
                <a:latin typeface="+mn-lt"/>
              </a:rPr>
              <a:t>Summary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New Jersey should cut average per job amount of its incentives by at least one-half or more. 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Incentives should be awarded up-front, with clawbacks that can be enforced (forgivable loans, delayed payment)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Maximum incentive only available in distressed areas, based on objective economic criteria.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Tie incentives to local hiring, particularly of non-employed.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Use savings from lower incentives to invest in skills training, small business services, infrastructure, &amp; land development.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690F6-97C0-4EF2-B5E5-B5F89BACA06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88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002060"/>
      </a:accent2>
      <a:accent3>
        <a:srgbClr val="FFFFFF"/>
      </a:accent3>
      <a:accent4>
        <a:srgbClr val="000000"/>
      </a:accent4>
      <a:accent5>
        <a:srgbClr val="CAAAAA"/>
      </a:accent5>
      <a:accent6>
        <a:srgbClr val="001C56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06A22E8455E46B0922357DDBD874E" ma:contentTypeVersion="12" ma:contentTypeDescription="Create a new document." ma:contentTypeScope="" ma:versionID="757e74e0b042d7b6cf3685558ae5ee46">
  <xsd:schema xmlns:xsd="http://www.w3.org/2001/XMLSchema" xmlns:xs="http://www.w3.org/2001/XMLSchema" xmlns:p="http://schemas.microsoft.com/office/2006/metadata/properties" xmlns:ns2="350c42d3-00b2-4d77-9645-d980eab1b7f5" xmlns:ns3="1ad4736c-ca2b-4478-a8ea-81d8749697f6" targetNamespace="http://schemas.microsoft.com/office/2006/metadata/properties" ma:root="true" ma:fieldsID="2849b6e71ba25b92f46226d503b8233e" ns2:_="" ns3:_="">
    <xsd:import namespace="350c42d3-00b2-4d77-9645-d980eab1b7f5"/>
    <xsd:import namespace="1ad4736c-ca2b-4478-a8ea-81d8749697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42d3-00b2-4d77-9645-d980eab1b7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d4736c-ca2b-4478-a8ea-81d8749697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0D88FE-A41B-4EC9-A47B-599967929604}">
  <ds:schemaRefs>
    <ds:schemaRef ds:uri="8cabeda3-c1b9-4940-b4ea-3b94077460c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2de6184-c17c-4758-b8e0-4eebd08ae8e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D8F09F8-3A42-4507-AE76-0BB07C9DE960}"/>
</file>

<file path=customXml/itemProps3.xml><?xml version="1.0" encoding="utf-8"?>
<ds:datastoreItem xmlns:ds="http://schemas.openxmlformats.org/officeDocument/2006/customXml" ds:itemID="{DA8F4596-5A67-4841-8A89-CD54BD6C97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603</Words>
  <Application>Microsoft Office PowerPoint</Application>
  <PresentationFormat>Widescreen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Custom Design</vt:lpstr>
      <vt:lpstr>Default Design</vt:lpstr>
      <vt:lpstr>What Should States Do about Incentives?</vt:lpstr>
      <vt:lpstr>Model State Incentive Reforms</vt:lpstr>
      <vt:lpstr>Other Policies Can Create More Jobs per $ than Incentives</vt:lpstr>
      <vt:lpstr>Virginia Amazon example</vt:lpstr>
      <vt:lpstr>Oregon discretionary incentives</vt:lpstr>
      <vt:lpstr>North Carolina tiers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Place-Based Jobs Policies</dc:title>
  <dc:creator>Claire D. Black</dc:creator>
  <cp:lastModifiedBy>Timothy J Bartik</cp:lastModifiedBy>
  <cp:revision>3</cp:revision>
  <cp:lastPrinted>2019-07-31T20:56:19Z</cp:lastPrinted>
  <dcterms:created xsi:type="dcterms:W3CDTF">2019-06-06T13:34:51Z</dcterms:created>
  <dcterms:modified xsi:type="dcterms:W3CDTF">2019-08-30T13:52:45Z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0x010100EDF06A22E8455E46B0922357DDBD874E</vt:lpwstr>
  </property>
</Properties>
</file>