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4"/>
  </p:sldMasterIdLst>
  <p:notesMasterIdLst>
    <p:notesMasterId r:id="rId45"/>
  </p:notesMasterIdLst>
  <p:sldIdLst>
    <p:sldId id="256" r:id="rId5"/>
    <p:sldId id="260" r:id="rId6"/>
    <p:sldId id="284" r:id="rId7"/>
    <p:sldId id="510" r:id="rId8"/>
    <p:sldId id="261" r:id="rId9"/>
    <p:sldId id="509" r:id="rId10"/>
    <p:sldId id="511" r:id="rId11"/>
    <p:sldId id="513" r:id="rId12"/>
    <p:sldId id="297" r:id="rId13"/>
    <p:sldId id="328" r:id="rId14"/>
    <p:sldId id="296" r:id="rId15"/>
    <p:sldId id="514" r:id="rId16"/>
    <p:sldId id="268" r:id="rId17"/>
    <p:sldId id="1036" r:id="rId18"/>
    <p:sldId id="508" r:id="rId19"/>
    <p:sldId id="512" r:id="rId20"/>
    <p:sldId id="1037" r:id="rId21"/>
    <p:sldId id="333" r:id="rId22"/>
    <p:sldId id="325" r:id="rId23"/>
    <p:sldId id="1029" r:id="rId24"/>
    <p:sldId id="505" r:id="rId25"/>
    <p:sldId id="506" r:id="rId26"/>
    <p:sldId id="381" r:id="rId27"/>
    <p:sldId id="387" r:id="rId28"/>
    <p:sldId id="388" r:id="rId29"/>
    <p:sldId id="337" r:id="rId30"/>
    <p:sldId id="340" r:id="rId31"/>
    <p:sldId id="334" r:id="rId32"/>
    <p:sldId id="332" r:id="rId33"/>
    <p:sldId id="269" r:id="rId34"/>
    <p:sldId id="1033" r:id="rId35"/>
    <p:sldId id="336" r:id="rId36"/>
    <p:sldId id="1034" r:id="rId37"/>
    <p:sldId id="1035" r:id="rId38"/>
    <p:sldId id="1031" r:id="rId39"/>
    <p:sldId id="1032" r:id="rId40"/>
    <p:sldId id="1028" r:id="rId41"/>
    <p:sldId id="335" r:id="rId42"/>
    <p:sldId id="295" r:id="rId43"/>
    <p:sldId id="302" r:id="rId4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helle Miller-Adams" initials="MM" lastIdx="4" clrIdx="6">
    <p:extLst>
      <p:ext uri="{19B8F6BF-5375-455C-9EA6-DF929625EA0E}">
        <p15:presenceInfo xmlns:p15="http://schemas.microsoft.com/office/powerpoint/2012/main" userId="S::Miller-Adams@upjohn.org::d60cdf2e-4d05-420a-807d-3df2a971e908" providerId="AD"/>
      </p:ext>
    </p:extLst>
  </p:cmAuthor>
  <p:cmAuthor id="1" name="Microsoft Office User" initials="Office" lastIdx="1" clrIdx="0"/>
  <p:cmAuthor id="8" name="Iriti, Jennifer Elise" initials="IJE" lastIdx="21" clrIdx="7">
    <p:extLst>
      <p:ext uri="{19B8F6BF-5375-455C-9EA6-DF929625EA0E}">
        <p15:presenceInfo xmlns:p15="http://schemas.microsoft.com/office/powerpoint/2012/main" userId="S::iriti@pitt.edu::2ee13867-eea0-4be3-8b86-c0756313f8bf" providerId="AD"/>
      </p:ext>
    </p:extLst>
  </p:cmAuthor>
  <p:cmAuthor id="2" name="Microsoft Office User" initials="Office [2]" lastIdx="1" clrIdx="1"/>
  <p:cmAuthor id="9" name="Michelle Miller-Adams" initials="MM [2]" lastIdx="18" clrIdx="8">
    <p:extLst>
      <p:ext uri="{19B8F6BF-5375-455C-9EA6-DF929625EA0E}">
        <p15:presenceInfo xmlns:p15="http://schemas.microsoft.com/office/powerpoint/2012/main" userId="S::millmich@gvsu.edu::cb7eb9b6-ef79-4df4-a1ab-512249f29a47" providerId="AD"/>
      </p:ext>
    </p:extLst>
  </p:cmAuthor>
  <p:cmAuthor id="3" name="Microsoft Office User" initials="Office [3]" lastIdx="1" clrIdx="2"/>
  <p:cmAuthor id="4" name="Microsoft Office User" initials="Office [4]" lastIdx="1" clrIdx="3"/>
  <p:cmAuthor id="5" name="Microsoft Office User" initials="Office [5]" lastIdx="1" clrIdx="4"/>
  <p:cmAuthor id="6" name="Michelle Miller-Adams" initials="" lastIdx="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4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F0E99F-4818-304B-B633-D8B3CE1538A8}" v="4" dt="2019-11-01T01:55:48.129"/>
    <p1510:client id="{E269CFE2-AA9D-413F-B4DF-4FA5B46171A3}" v="4" dt="2019-10-31T18:59:33.11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69"/>
    <p:restoredTop sz="73717" autoAdjust="0"/>
  </p:normalViewPr>
  <p:slideViewPr>
    <p:cSldViewPr>
      <p:cViewPr varScale="1">
        <p:scale>
          <a:sx n="69" d="100"/>
          <a:sy n="69" d="100"/>
        </p:scale>
        <p:origin x="1288" y="192"/>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57142857142901E-2"/>
          <c:y val="0.15900900900900899"/>
          <c:w val="0.96130952380952395"/>
          <c:h val="0.79587110732779998"/>
        </c:manualLayout>
      </c:layout>
      <c:lineChart>
        <c:grouping val="standard"/>
        <c:varyColors val="0"/>
        <c:ser>
          <c:idx val="1"/>
          <c:order val="0"/>
          <c:tx>
            <c:v>CGR</c:v>
          </c:tx>
          <c:spPr>
            <a:ln w="44450">
              <a:solidFill>
                <a:srgbClr val="002C73"/>
              </a:solidFill>
            </a:ln>
          </c:spPr>
          <c:marker>
            <c:symbol val="circle"/>
            <c:size val="6"/>
            <c:spPr>
              <a:solidFill>
                <a:srgbClr val="002C73"/>
              </a:solidFill>
              <a:ln>
                <a:solidFill>
                  <a:srgbClr val="002C73"/>
                </a:solidFill>
              </a:ln>
            </c:spPr>
          </c:marker>
          <c:dLbls>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D9-4A4A-BE2F-7D28F572E869}"/>
                </c:ext>
              </c:extLst>
            </c:dLbl>
            <c:spPr>
              <a:noFill/>
              <a:ln>
                <a:noFill/>
              </a:ln>
              <a:effectLst/>
            </c:spPr>
            <c:txPr>
              <a:bodyPr/>
              <a:lstStyle/>
              <a:p>
                <a:pPr>
                  <a:defRPr sz="1600">
                    <a:solidFill>
                      <a:srgbClr val="192246"/>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'[Chart in Microsoft Office PowerPoint]Data for graph'!$A$6:$A$13</c:f>
              <c:numCache>
                <c:formatCode>General</c:formatCode>
                <c:ptCount val="8"/>
                <c:pt idx="0">
                  <c:v>2010</c:v>
                </c:pt>
                <c:pt idx="1">
                  <c:v>2011</c:v>
                </c:pt>
                <c:pt idx="2">
                  <c:v>2012</c:v>
                </c:pt>
                <c:pt idx="3">
                  <c:v>2013</c:v>
                </c:pt>
                <c:pt idx="4">
                  <c:v>2014</c:v>
                </c:pt>
                <c:pt idx="5">
                  <c:v>2015</c:v>
                </c:pt>
                <c:pt idx="6">
                  <c:v>2016</c:v>
                </c:pt>
                <c:pt idx="7">
                  <c:v>2017</c:v>
                </c:pt>
              </c:numCache>
            </c:numRef>
          </c:cat>
          <c:val>
            <c:numRef>
              <c:f>'[Chart in Microsoft Office PowerPoint]Data for graph'!$B$6:$B$13</c:f>
              <c:numCache>
                <c:formatCode>0.0%</c:formatCode>
                <c:ptCount val="8"/>
                <c:pt idx="0">
                  <c:v>0.55700000000000005</c:v>
                </c:pt>
                <c:pt idx="1">
                  <c:v>0.57099999999999995</c:v>
                </c:pt>
                <c:pt idx="2">
                  <c:v>0.56999999999999995</c:v>
                </c:pt>
                <c:pt idx="3">
                  <c:v>0.57699999999999996</c:v>
                </c:pt>
                <c:pt idx="4">
                  <c:v>0.58399999999999996</c:v>
                </c:pt>
                <c:pt idx="5">
                  <c:v>0.64300000000000002</c:v>
                </c:pt>
                <c:pt idx="6">
                  <c:v>0.63300000000000001</c:v>
                </c:pt>
                <c:pt idx="7">
                  <c:v>0.63400000000000001</c:v>
                </c:pt>
              </c:numCache>
            </c:numRef>
          </c:val>
          <c:smooth val="0"/>
          <c:extLst>
            <c:ext xmlns:c16="http://schemas.microsoft.com/office/drawing/2014/chart" uri="{C3380CC4-5D6E-409C-BE32-E72D297353CC}">
              <c16:uniqueId val="{00000001-FCD9-4A4A-BE2F-7D28F572E869}"/>
            </c:ext>
          </c:extLst>
        </c:ser>
        <c:dLbls>
          <c:showLegendKey val="0"/>
          <c:showVal val="0"/>
          <c:showCatName val="0"/>
          <c:showSerName val="0"/>
          <c:showPercent val="0"/>
          <c:showBubbleSize val="0"/>
        </c:dLbls>
        <c:marker val="1"/>
        <c:smooth val="0"/>
        <c:axId val="315853056"/>
        <c:axId val="315953152"/>
      </c:lineChart>
      <c:catAx>
        <c:axId val="315853056"/>
        <c:scaling>
          <c:orientation val="minMax"/>
        </c:scaling>
        <c:delete val="0"/>
        <c:axPos val="b"/>
        <c:numFmt formatCode="General" sourceLinked="1"/>
        <c:majorTickMark val="none"/>
        <c:minorTickMark val="none"/>
        <c:tickLblPos val="nextTo"/>
        <c:spPr>
          <a:ln>
            <a:solidFill>
              <a:srgbClr val="131E29"/>
            </a:solidFill>
          </a:ln>
        </c:spPr>
        <c:crossAx val="315953152"/>
        <c:crosses val="autoZero"/>
        <c:auto val="1"/>
        <c:lblAlgn val="ctr"/>
        <c:lblOffset val="100"/>
        <c:noMultiLvlLbl val="0"/>
      </c:catAx>
      <c:valAx>
        <c:axId val="315953152"/>
        <c:scaling>
          <c:orientation val="minMax"/>
        </c:scaling>
        <c:delete val="1"/>
        <c:axPos val="l"/>
        <c:numFmt formatCode="0.0%" sourceLinked="1"/>
        <c:majorTickMark val="none"/>
        <c:minorTickMark val="none"/>
        <c:tickLblPos val="nextTo"/>
        <c:crossAx val="315853056"/>
        <c:crosses val="autoZero"/>
        <c:crossBetween val="between"/>
      </c:valAx>
      <c:spPr>
        <a:noFill/>
        <a:ln w="25400">
          <a:noFill/>
        </a:ln>
      </c:spPr>
    </c:plotArea>
    <c:plotVisOnly val="1"/>
    <c:dispBlanksAs val="gap"/>
    <c:showDLblsOverMax val="0"/>
  </c:chart>
  <c:spPr>
    <a:ln>
      <a:noFill/>
    </a:ln>
  </c:spPr>
  <c:txPr>
    <a:bodyPr/>
    <a:lstStyle/>
    <a:p>
      <a:pPr>
        <a:defRPr>
          <a:solidFill>
            <a:srgbClr val="131E29"/>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515583989501317E-2"/>
          <c:y val="4.0014588616191157E-2"/>
          <c:w val="0.92202608267716535"/>
          <c:h val="0.80202687934242167"/>
        </c:manualLayout>
      </c:layout>
      <c:barChart>
        <c:barDir val="col"/>
        <c:grouping val="clustered"/>
        <c:varyColors val="0"/>
        <c:ser>
          <c:idx val="0"/>
          <c:order val="0"/>
          <c:tx>
            <c:strRef>
              <c:f>Sheet1!$M$1</c:f>
              <c:strCache>
                <c:ptCount val="1"/>
                <c:pt idx="0">
                  <c:v>2003-2005</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AC-4714-BEB0-B07CAE07CAE7}"/>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59-4110-9A78-01BA3AC4395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Sheet1!$L$2:$L$7</c:f>
              <c:strCache>
                <c:ptCount val="6"/>
                <c:pt idx="0">
                  <c:v>Less than 5 </c:v>
                </c:pt>
                <c:pt idx="1">
                  <c:v>5 to 10</c:v>
                </c:pt>
                <c:pt idx="2">
                  <c:v>11 to 25</c:v>
                </c:pt>
                <c:pt idx="3">
                  <c:v>25 to 50</c:v>
                </c:pt>
                <c:pt idx="4">
                  <c:v>50 to 100</c:v>
                </c:pt>
                <c:pt idx="5">
                  <c:v>Over 100</c:v>
                </c:pt>
              </c:strCache>
            </c:strRef>
          </c:cat>
          <c:val>
            <c:numRef>
              <c:f>Sheet1!$M$2:$M$7</c:f>
              <c:numCache>
                <c:formatCode>General</c:formatCode>
                <c:ptCount val="6"/>
                <c:pt idx="0">
                  <c:v>15.4</c:v>
                </c:pt>
                <c:pt idx="1">
                  <c:v>20.8</c:v>
                </c:pt>
                <c:pt idx="2">
                  <c:v>7.7</c:v>
                </c:pt>
                <c:pt idx="3">
                  <c:v>0.1</c:v>
                </c:pt>
                <c:pt idx="4">
                  <c:v>0.3</c:v>
                </c:pt>
                <c:pt idx="5">
                  <c:v>53.5</c:v>
                </c:pt>
              </c:numCache>
            </c:numRef>
          </c:val>
          <c:extLst>
            <c:ext xmlns:c16="http://schemas.microsoft.com/office/drawing/2014/chart" uri="{C3380CC4-5D6E-409C-BE32-E72D297353CC}">
              <c16:uniqueId val="{00000000-982E-4CD4-9344-1405C959225D}"/>
            </c:ext>
          </c:extLst>
        </c:ser>
        <c:ser>
          <c:idx val="1"/>
          <c:order val="1"/>
          <c:tx>
            <c:strRef>
              <c:f>Sheet1!$N$1</c:f>
              <c:strCache>
                <c:ptCount val="1"/>
                <c:pt idx="0">
                  <c:v>2006</c:v>
                </c:pt>
              </c:strCache>
            </c:strRef>
          </c:tx>
          <c:spPr>
            <a:solidFill>
              <a:schemeClr val="accent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AC-4714-BEB0-B07CAE07CAE7}"/>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59-4110-9A78-01BA3AC4395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Sheet1!$L$2:$L$7</c:f>
              <c:strCache>
                <c:ptCount val="6"/>
                <c:pt idx="0">
                  <c:v>Less than 5 </c:v>
                </c:pt>
                <c:pt idx="1">
                  <c:v>5 to 10</c:v>
                </c:pt>
                <c:pt idx="2">
                  <c:v>11 to 25</c:v>
                </c:pt>
                <c:pt idx="3">
                  <c:v>25 to 50</c:v>
                </c:pt>
                <c:pt idx="4">
                  <c:v>50 to 100</c:v>
                </c:pt>
                <c:pt idx="5">
                  <c:v>Over 100</c:v>
                </c:pt>
              </c:strCache>
            </c:strRef>
          </c:cat>
          <c:val>
            <c:numRef>
              <c:f>Sheet1!$N$2:$N$7</c:f>
              <c:numCache>
                <c:formatCode>General</c:formatCode>
                <c:ptCount val="6"/>
                <c:pt idx="0">
                  <c:v>47.5</c:v>
                </c:pt>
                <c:pt idx="1">
                  <c:v>10.1</c:v>
                </c:pt>
                <c:pt idx="2">
                  <c:v>5.7</c:v>
                </c:pt>
                <c:pt idx="3">
                  <c:v>4.0999999999999996</c:v>
                </c:pt>
                <c:pt idx="4">
                  <c:v>4.4000000000000004</c:v>
                </c:pt>
                <c:pt idx="5">
                  <c:v>25</c:v>
                </c:pt>
              </c:numCache>
            </c:numRef>
          </c:val>
          <c:extLst>
            <c:ext xmlns:c16="http://schemas.microsoft.com/office/drawing/2014/chart" uri="{C3380CC4-5D6E-409C-BE32-E72D297353CC}">
              <c16:uniqueId val="{00000001-982E-4CD4-9344-1405C959225D}"/>
            </c:ext>
          </c:extLst>
        </c:ser>
        <c:ser>
          <c:idx val="2"/>
          <c:order val="2"/>
          <c:tx>
            <c:strRef>
              <c:f>Sheet1!$O$1</c:f>
              <c:strCache>
                <c:ptCount val="1"/>
                <c:pt idx="0">
                  <c:v>2007</c:v>
                </c:pt>
              </c:strCache>
            </c:strRef>
          </c:tx>
          <c:spPr>
            <a:solidFill>
              <a:schemeClr val="accent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AC-4714-BEB0-B07CAE07CAE7}"/>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59-4110-9A78-01BA3AC4395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Sheet1!$L$2:$L$7</c:f>
              <c:strCache>
                <c:ptCount val="6"/>
                <c:pt idx="0">
                  <c:v>Less than 5 </c:v>
                </c:pt>
                <c:pt idx="1">
                  <c:v>5 to 10</c:v>
                </c:pt>
                <c:pt idx="2">
                  <c:v>11 to 25</c:v>
                </c:pt>
                <c:pt idx="3">
                  <c:v>25 to 50</c:v>
                </c:pt>
                <c:pt idx="4">
                  <c:v>50 to 100</c:v>
                </c:pt>
                <c:pt idx="5">
                  <c:v>Over 100</c:v>
                </c:pt>
              </c:strCache>
            </c:strRef>
          </c:cat>
          <c:val>
            <c:numRef>
              <c:f>Sheet1!$O$2:$O$7</c:f>
              <c:numCache>
                <c:formatCode>General</c:formatCode>
                <c:ptCount val="6"/>
                <c:pt idx="0">
                  <c:v>51.3</c:v>
                </c:pt>
                <c:pt idx="1">
                  <c:v>9.8000000000000007</c:v>
                </c:pt>
                <c:pt idx="2">
                  <c:v>0.7</c:v>
                </c:pt>
                <c:pt idx="3">
                  <c:v>4.3</c:v>
                </c:pt>
                <c:pt idx="4">
                  <c:v>4</c:v>
                </c:pt>
                <c:pt idx="5">
                  <c:v>23.5</c:v>
                </c:pt>
              </c:numCache>
            </c:numRef>
          </c:val>
          <c:extLst>
            <c:ext xmlns:c16="http://schemas.microsoft.com/office/drawing/2014/chart" uri="{C3380CC4-5D6E-409C-BE32-E72D297353CC}">
              <c16:uniqueId val="{00000002-982E-4CD4-9344-1405C959225D}"/>
            </c:ext>
          </c:extLst>
        </c:ser>
        <c:ser>
          <c:idx val="3"/>
          <c:order val="3"/>
          <c:tx>
            <c:strRef>
              <c:f>Sheet1!$P$1</c:f>
              <c:strCache>
                <c:ptCount val="1"/>
                <c:pt idx="0">
                  <c:v>2008</c:v>
                </c:pt>
              </c:strCache>
            </c:strRef>
          </c:tx>
          <c:spPr>
            <a:solidFill>
              <a:schemeClr val="accent4"/>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AC-4714-BEB0-B07CAE07CAE7}"/>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59-4110-9A78-01BA3AC4395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Sheet1!$L$2:$L$7</c:f>
              <c:strCache>
                <c:ptCount val="6"/>
                <c:pt idx="0">
                  <c:v>Less than 5 </c:v>
                </c:pt>
                <c:pt idx="1">
                  <c:v>5 to 10</c:v>
                </c:pt>
                <c:pt idx="2">
                  <c:v>11 to 25</c:v>
                </c:pt>
                <c:pt idx="3">
                  <c:v>25 to 50</c:v>
                </c:pt>
                <c:pt idx="4">
                  <c:v>50 to 100</c:v>
                </c:pt>
                <c:pt idx="5">
                  <c:v>Over 100</c:v>
                </c:pt>
              </c:strCache>
            </c:strRef>
          </c:cat>
          <c:val>
            <c:numRef>
              <c:f>Sheet1!$P$2:$P$7</c:f>
              <c:numCache>
                <c:formatCode>General</c:formatCode>
                <c:ptCount val="6"/>
                <c:pt idx="0">
                  <c:v>38.5</c:v>
                </c:pt>
                <c:pt idx="1">
                  <c:v>14.2</c:v>
                </c:pt>
                <c:pt idx="2">
                  <c:v>2.2000000000000002</c:v>
                </c:pt>
                <c:pt idx="3">
                  <c:v>4</c:v>
                </c:pt>
                <c:pt idx="4">
                  <c:v>8.3000000000000007</c:v>
                </c:pt>
                <c:pt idx="5">
                  <c:v>31.6</c:v>
                </c:pt>
              </c:numCache>
            </c:numRef>
          </c:val>
          <c:extLst>
            <c:ext xmlns:c16="http://schemas.microsoft.com/office/drawing/2014/chart" uri="{C3380CC4-5D6E-409C-BE32-E72D297353CC}">
              <c16:uniqueId val="{00000003-982E-4CD4-9344-1405C959225D}"/>
            </c:ext>
          </c:extLst>
        </c:ser>
        <c:dLbls>
          <c:showLegendKey val="0"/>
          <c:showVal val="0"/>
          <c:showCatName val="0"/>
          <c:showSerName val="0"/>
          <c:showPercent val="0"/>
          <c:showBubbleSize val="0"/>
        </c:dLbls>
        <c:gapWidth val="219"/>
        <c:overlap val="-27"/>
        <c:axId val="854871984"/>
        <c:axId val="803471648"/>
      </c:barChart>
      <c:catAx>
        <c:axId val="8548719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03471648"/>
        <c:crosses val="autoZero"/>
        <c:auto val="1"/>
        <c:lblAlgn val="ctr"/>
        <c:lblOffset val="100"/>
        <c:noMultiLvlLbl val="0"/>
      </c:catAx>
      <c:valAx>
        <c:axId val="80347164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Percent</a:t>
                </a:r>
                <a:r>
                  <a:rPr lang="en-US" baseline="0" dirty="0"/>
                  <a:t> of Individuals</a:t>
                </a:r>
                <a:endParaRPr lang="en-US"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54871984"/>
        <c:crosses val="autoZero"/>
        <c:crossBetween val="between"/>
      </c:valAx>
      <c:spPr>
        <a:noFill/>
        <a:ln>
          <a:noFill/>
        </a:ln>
        <a:effectLst/>
      </c:spPr>
    </c:plotArea>
    <c:legend>
      <c:legendPos val="b"/>
      <c:layout>
        <c:manualLayout>
          <c:xMode val="edge"/>
          <c:yMode val="edge"/>
          <c:x val="0.27418200459317588"/>
          <c:y val="2.1968292060079376E-2"/>
          <c:w val="0.52663599081364831"/>
          <c:h val="6.78462578636731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515583989501317E-2"/>
          <c:y val="3.463321516225798E-2"/>
          <c:w val="0.92202608267716535"/>
          <c:h val="0.87620500782005695"/>
        </c:manualLayout>
      </c:layout>
      <c:barChart>
        <c:barDir val="col"/>
        <c:grouping val="clustered"/>
        <c:varyColors val="0"/>
        <c:ser>
          <c:idx val="0"/>
          <c:order val="0"/>
          <c:tx>
            <c:strRef>
              <c:f>Sheet1!$B$1</c:f>
              <c:strCache>
                <c:ptCount val="1"/>
                <c:pt idx="0">
                  <c:v>2003-2005</c:v>
                </c:pt>
              </c:strCache>
            </c:strRef>
          </c:tx>
          <c:spPr>
            <a:solidFill>
              <a:schemeClr val="accent1"/>
            </a:solidFill>
            <a:ln>
              <a:noFill/>
            </a:ln>
            <a:effectLst/>
          </c:spPr>
          <c:invertIfNegative val="0"/>
          <c:cat>
            <c:strRef>
              <c:f>Sheet1!$A$10:$A$15</c:f>
              <c:strCache>
                <c:ptCount val="6"/>
                <c:pt idx="0">
                  <c:v>Did Not Take Loans</c:v>
                </c:pt>
                <c:pt idx="1">
                  <c:v>&lt;$10k</c:v>
                </c:pt>
                <c:pt idx="2">
                  <c:v>$10-25k</c:v>
                </c:pt>
                <c:pt idx="3">
                  <c:v>$25-50k</c:v>
                </c:pt>
                <c:pt idx="4">
                  <c:v>$50-75k</c:v>
                </c:pt>
                <c:pt idx="5">
                  <c:v>$75k+</c:v>
                </c:pt>
              </c:strCache>
            </c:strRef>
          </c:cat>
          <c:val>
            <c:numRef>
              <c:f>Sheet1!$B$10:$B$15</c:f>
              <c:numCache>
                <c:formatCode>General</c:formatCode>
                <c:ptCount val="6"/>
                <c:pt idx="0">
                  <c:v>34.299999999999997</c:v>
                </c:pt>
                <c:pt idx="1">
                  <c:v>9.24</c:v>
                </c:pt>
                <c:pt idx="2">
                  <c:v>15.42</c:v>
                </c:pt>
                <c:pt idx="3">
                  <c:v>10.63</c:v>
                </c:pt>
                <c:pt idx="4">
                  <c:v>19.54</c:v>
                </c:pt>
                <c:pt idx="5">
                  <c:v>10.89</c:v>
                </c:pt>
              </c:numCache>
            </c:numRef>
          </c:val>
          <c:extLst>
            <c:ext xmlns:c16="http://schemas.microsoft.com/office/drawing/2014/chart" uri="{C3380CC4-5D6E-409C-BE32-E72D297353CC}">
              <c16:uniqueId val="{00000000-4A1A-4F69-9D9A-479F55329C7B}"/>
            </c:ext>
          </c:extLst>
        </c:ser>
        <c:ser>
          <c:idx val="1"/>
          <c:order val="1"/>
          <c:tx>
            <c:strRef>
              <c:f>Sheet1!$C$1</c:f>
              <c:strCache>
                <c:ptCount val="1"/>
                <c:pt idx="0">
                  <c:v>2006</c:v>
                </c:pt>
              </c:strCache>
            </c:strRef>
          </c:tx>
          <c:spPr>
            <a:solidFill>
              <a:schemeClr val="accent2"/>
            </a:solidFill>
            <a:ln>
              <a:noFill/>
            </a:ln>
            <a:effectLst/>
          </c:spPr>
          <c:invertIfNegative val="0"/>
          <c:cat>
            <c:strRef>
              <c:f>Sheet1!$A$10:$A$15</c:f>
              <c:strCache>
                <c:ptCount val="6"/>
                <c:pt idx="0">
                  <c:v>Did Not Take Loans</c:v>
                </c:pt>
                <c:pt idx="1">
                  <c:v>&lt;$10k</c:v>
                </c:pt>
                <c:pt idx="2">
                  <c:v>$10-25k</c:v>
                </c:pt>
                <c:pt idx="3">
                  <c:v>$25-50k</c:v>
                </c:pt>
                <c:pt idx="4">
                  <c:v>$50-75k</c:v>
                </c:pt>
                <c:pt idx="5">
                  <c:v>$75k+</c:v>
                </c:pt>
              </c:strCache>
            </c:strRef>
          </c:cat>
          <c:val>
            <c:numRef>
              <c:f>Sheet1!$C$10:$C$15</c:f>
              <c:numCache>
                <c:formatCode>General</c:formatCode>
                <c:ptCount val="6"/>
                <c:pt idx="0">
                  <c:v>43.74</c:v>
                </c:pt>
                <c:pt idx="1">
                  <c:v>19.54</c:v>
                </c:pt>
                <c:pt idx="2">
                  <c:v>18.61</c:v>
                </c:pt>
                <c:pt idx="3">
                  <c:v>11.02</c:v>
                </c:pt>
                <c:pt idx="4">
                  <c:v>3.04</c:v>
                </c:pt>
                <c:pt idx="5">
                  <c:v>4.04</c:v>
                </c:pt>
              </c:numCache>
            </c:numRef>
          </c:val>
          <c:extLst>
            <c:ext xmlns:c16="http://schemas.microsoft.com/office/drawing/2014/chart" uri="{C3380CC4-5D6E-409C-BE32-E72D297353CC}">
              <c16:uniqueId val="{00000001-4A1A-4F69-9D9A-479F55329C7B}"/>
            </c:ext>
          </c:extLst>
        </c:ser>
        <c:ser>
          <c:idx val="2"/>
          <c:order val="2"/>
          <c:tx>
            <c:strRef>
              <c:f>Sheet1!$D$1</c:f>
              <c:strCache>
                <c:ptCount val="1"/>
                <c:pt idx="0">
                  <c:v>2007</c:v>
                </c:pt>
              </c:strCache>
            </c:strRef>
          </c:tx>
          <c:spPr>
            <a:solidFill>
              <a:schemeClr val="accent3"/>
            </a:solidFill>
            <a:ln>
              <a:noFill/>
            </a:ln>
            <a:effectLst/>
          </c:spPr>
          <c:invertIfNegative val="0"/>
          <c:cat>
            <c:strRef>
              <c:f>Sheet1!$A$10:$A$15</c:f>
              <c:strCache>
                <c:ptCount val="6"/>
                <c:pt idx="0">
                  <c:v>Did Not Take Loans</c:v>
                </c:pt>
                <c:pt idx="1">
                  <c:v>&lt;$10k</c:v>
                </c:pt>
                <c:pt idx="2">
                  <c:v>$10-25k</c:v>
                </c:pt>
                <c:pt idx="3">
                  <c:v>$25-50k</c:v>
                </c:pt>
                <c:pt idx="4">
                  <c:v>$50-75k</c:v>
                </c:pt>
                <c:pt idx="5">
                  <c:v>$75k+</c:v>
                </c:pt>
              </c:strCache>
            </c:strRef>
          </c:cat>
          <c:val>
            <c:numRef>
              <c:f>Sheet1!$D$10:$D$15</c:f>
              <c:numCache>
                <c:formatCode>General</c:formatCode>
                <c:ptCount val="6"/>
                <c:pt idx="0">
                  <c:v>47.59</c:v>
                </c:pt>
                <c:pt idx="1">
                  <c:v>7.65</c:v>
                </c:pt>
                <c:pt idx="2">
                  <c:v>18.809999999999999</c:v>
                </c:pt>
                <c:pt idx="3">
                  <c:v>15.52</c:v>
                </c:pt>
                <c:pt idx="4">
                  <c:v>6.25</c:v>
                </c:pt>
                <c:pt idx="5">
                  <c:v>4.1900000000000004</c:v>
                </c:pt>
              </c:numCache>
            </c:numRef>
          </c:val>
          <c:extLst>
            <c:ext xmlns:c16="http://schemas.microsoft.com/office/drawing/2014/chart" uri="{C3380CC4-5D6E-409C-BE32-E72D297353CC}">
              <c16:uniqueId val="{00000002-4A1A-4F69-9D9A-479F55329C7B}"/>
            </c:ext>
          </c:extLst>
        </c:ser>
        <c:ser>
          <c:idx val="3"/>
          <c:order val="3"/>
          <c:tx>
            <c:strRef>
              <c:f>Sheet1!$E$1</c:f>
              <c:strCache>
                <c:ptCount val="1"/>
                <c:pt idx="0">
                  <c:v>2008</c:v>
                </c:pt>
              </c:strCache>
            </c:strRef>
          </c:tx>
          <c:spPr>
            <a:solidFill>
              <a:schemeClr val="accent4"/>
            </a:solidFill>
            <a:ln>
              <a:noFill/>
            </a:ln>
            <a:effectLst/>
          </c:spPr>
          <c:invertIfNegative val="0"/>
          <c:cat>
            <c:strRef>
              <c:f>Sheet1!$A$10:$A$15</c:f>
              <c:strCache>
                <c:ptCount val="6"/>
                <c:pt idx="0">
                  <c:v>Did Not Take Loans</c:v>
                </c:pt>
                <c:pt idx="1">
                  <c:v>&lt;$10k</c:v>
                </c:pt>
                <c:pt idx="2">
                  <c:v>$10-25k</c:v>
                </c:pt>
                <c:pt idx="3">
                  <c:v>$25-50k</c:v>
                </c:pt>
                <c:pt idx="4">
                  <c:v>$50-75k</c:v>
                </c:pt>
                <c:pt idx="5">
                  <c:v>$75k+</c:v>
                </c:pt>
              </c:strCache>
            </c:strRef>
          </c:cat>
          <c:val>
            <c:numRef>
              <c:f>Sheet1!$E$10:$E$15</c:f>
              <c:numCache>
                <c:formatCode>General</c:formatCode>
                <c:ptCount val="6"/>
                <c:pt idx="0">
                  <c:v>37.15</c:v>
                </c:pt>
                <c:pt idx="1">
                  <c:v>19.14</c:v>
                </c:pt>
                <c:pt idx="2">
                  <c:v>22.28</c:v>
                </c:pt>
                <c:pt idx="3">
                  <c:v>14.39</c:v>
                </c:pt>
                <c:pt idx="4">
                  <c:v>2.0499999999999998</c:v>
                </c:pt>
                <c:pt idx="5">
                  <c:v>4.9800000000000004</c:v>
                </c:pt>
              </c:numCache>
            </c:numRef>
          </c:val>
          <c:extLst>
            <c:ext xmlns:c16="http://schemas.microsoft.com/office/drawing/2014/chart" uri="{C3380CC4-5D6E-409C-BE32-E72D297353CC}">
              <c16:uniqueId val="{00000003-4A1A-4F69-9D9A-479F55329C7B}"/>
            </c:ext>
          </c:extLst>
        </c:ser>
        <c:dLbls>
          <c:showLegendKey val="0"/>
          <c:showVal val="0"/>
          <c:showCatName val="0"/>
          <c:showSerName val="0"/>
          <c:showPercent val="0"/>
          <c:showBubbleSize val="0"/>
        </c:dLbls>
        <c:gapWidth val="219"/>
        <c:overlap val="-27"/>
        <c:axId val="854871984"/>
        <c:axId val="803471648"/>
      </c:barChart>
      <c:catAx>
        <c:axId val="8548719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03471648"/>
        <c:crosses val="autoZero"/>
        <c:auto val="1"/>
        <c:lblAlgn val="ctr"/>
        <c:lblOffset val="100"/>
        <c:noMultiLvlLbl val="0"/>
      </c:catAx>
      <c:valAx>
        <c:axId val="80347164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Percent</a:t>
                </a:r>
                <a:r>
                  <a:rPr lang="en-US" baseline="0" dirty="0"/>
                  <a:t> of Individuals</a:t>
                </a:r>
                <a:endParaRPr lang="en-US"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54871984"/>
        <c:crosses val="autoZero"/>
        <c:crossBetween val="between"/>
      </c:valAx>
      <c:spPr>
        <a:noFill/>
        <a:ln>
          <a:noFill/>
        </a:ln>
        <a:effectLst/>
      </c:spPr>
    </c:plotArea>
    <c:legend>
      <c:legendPos val="b"/>
      <c:layout>
        <c:manualLayout>
          <c:xMode val="edge"/>
          <c:yMode val="edge"/>
          <c:x val="0.25855700459317588"/>
          <c:y val="3.6924234259984715E-2"/>
          <c:w val="0.56517765748031501"/>
          <c:h val="5.872193436960276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Sheet1!$L$1</c:f>
              <c:strCache>
                <c:ptCount val="1"/>
              </c:strCache>
            </c:strRef>
          </c:tx>
          <c:spPr>
            <a:ln w="38100" cap="rnd">
              <a:solidFill>
                <a:schemeClr val="accent1">
                  <a:lumMod val="75000"/>
                </a:schemeClr>
              </a:solidFill>
              <a:round/>
            </a:ln>
            <a:effectLst/>
          </c:spPr>
          <c:marker>
            <c:symbol val="none"/>
          </c:marker>
          <c:cat>
            <c:numRef>
              <c:f>Sheet1!$A$71:$A$83</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Sheet1!$L$71:$L$83</c:f>
              <c:numCache>
                <c:formatCode>General</c:formatCode>
                <c:ptCount val="13"/>
                <c:pt idx="1">
                  <c:v>57.474226804123717</c:v>
                </c:pt>
                <c:pt idx="2">
                  <c:v>63.795558113573918</c:v>
                </c:pt>
                <c:pt idx="3">
                  <c:v>66.784937272523948</c:v>
                </c:pt>
                <c:pt idx="4">
                  <c:v>71.973514825366678</c:v>
                </c:pt>
                <c:pt idx="5">
                  <c:v>76.957339530396226</c:v>
                </c:pt>
                <c:pt idx="6">
                  <c:v>82.320707070707059</c:v>
                </c:pt>
                <c:pt idx="7">
                  <c:v>86.397426504665987</c:v>
                </c:pt>
                <c:pt idx="8">
                  <c:v>83.900771133420633</c:v>
                </c:pt>
                <c:pt idx="9">
                  <c:v>85.164306997723898</c:v>
                </c:pt>
                <c:pt idx="10">
                  <c:v>87.141516862252175</c:v>
                </c:pt>
                <c:pt idx="11">
                  <c:v>88.681259860265939</c:v>
                </c:pt>
                <c:pt idx="12">
                  <c:v>90.0913007277926</c:v>
                </c:pt>
              </c:numCache>
            </c:numRef>
          </c:val>
          <c:smooth val="0"/>
          <c:extLst>
            <c:ext xmlns:c16="http://schemas.microsoft.com/office/drawing/2014/chart" uri="{C3380CC4-5D6E-409C-BE32-E72D297353CC}">
              <c16:uniqueId val="{00000001-0366-4DCF-9A60-E8D76BB176B4}"/>
            </c:ext>
          </c:extLst>
        </c:ser>
        <c:ser>
          <c:idx val="1"/>
          <c:order val="1"/>
          <c:tx>
            <c:strRef>
              <c:f>Sheet1!$M$1</c:f>
              <c:strCache>
                <c:ptCount val="1"/>
              </c:strCache>
            </c:strRef>
          </c:tx>
          <c:spPr>
            <a:ln w="38100" cap="rnd">
              <a:solidFill>
                <a:schemeClr val="accent2"/>
              </a:solidFill>
              <a:round/>
            </a:ln>
            <a:effectLst/>
          </c:spPr>
          <c:marker>
            <c:symbol val="none"/>
          </c:marker>
          <c:cat>
            <c:numRef>
              <c:f>Sheet1!$A$71:$A$83</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Sheet1!$M$71:$M$83</c:f>
              <c:numCache>
                <c:formatCode>General</c:formatCode>
                <c:ptCount val="13"/>
                <c:pt idx="0">
                  <c:v>35.740745824769697</c:v>
                </c:pt>
                <c:pt idx="1">
                  <c:v>43.929924242424242</c:v>
                </c:pt>
                <c:pt idx="2">
                  <c:v>49.847185787492094</c:v>
                </c:pt>
                <c:pt idx="3">
                  <c:v>60.891210632393779</c:v>
                </c:pt>
                <c:pt idx="4">
                  <c:v>68.860420927432813</c:v>
                </c:pt>
                <c:pt idx="5">
                  <c:v>74.26490486807036</c:v>
                </c:pt>
                <c:pt idx="6">
                  <c:v>79.94806697396892</c:v>
                </c:pt>
                <c:pt idx="7">
                  <c:v>80.988803546195868</c:v>
                </c:pt>
                <c:pt idx="8">
                  <c:v>85.886830612417199</c:v>
                </c:pt>
                <c:pt idx="9">
                  <c:v>86.417788364060129</c:v>
                </c:pt>
                <c:pt idx="10">
                  <c:v>87.8989941667121</c:v>
                </c:pt>
              </c:numCache>
            </c:numRef>
          </c:val>
          <c:smooth val="0"/>
          <c:extLst>
            <c:ext xmlns:c16="http://schemas.microsoft.com/office/drawing/2014/chart" uri="{C3380CC4-5D6E-409C-BE32-E72D297353CC}">
              <c16:uniqueId val="{00000003-0366-4DCF-9A60-E8D76BB176B4}"/>
            </c:ext>
          </c:extLst>
        </c:ser>
        <c:ser>
          <c:idx val="2"/>
          <c:order val="2"/>
          <c:tx>
            <c:strRef>
              <c:f>Sheet1!$N$1</c:f>
              <c:strCache>
                <c:ptCount val="1"/>
              </c:strCache>
            </c:strRef>
          </c:tx>
          <c:spPr>
            <a:ln w="38100" cap="rnd">
              <a:solidFill>
                <a:schemeClr val="accent3">
                  <a:lumMod val="75000"/>
                </a:schemeClr>
              </a:solidFill>
              <a:round/>
            </a:ln>
            <a:effectLst/>
          </c:spPr>
          <c:marker>
            <c:symbol val="none"/>
          </c:marker>
          <c:cat>
            <c:numRef>
              <c:f>Sheet1!$A$71:$A$83</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Sheet1!$N$71:$N$83</c:f>
              <c:numCache>
                <c:formatCode>General</c:formatCode>
                <c:ptCount val="13"/>
                <c:pt idx="0">
                  <c:v>34.541440459413913</c:v>
                </c:pt>
                <c:pt idx="1">
                  <c:v>49.911008735882206</c:v>
                </c:pt>
                <c:pt idx="2">
                  <c:v>57.529387002803752</c:v>
                </c:pt>
                <c:pt idx="3">
                  <c:v>65.06947189686592</c:v>
                </c:pt>
                <c:pt idx="4">
                  <c:v>75.22165063634003</c:v>
                </c:pt>
                <c:pt idx="5">
                  <c:v>83.035520562781343</c:v>
                </c:pt>
                <c:pt idx="6">
                  <c:v>85.128044167592179</c:v>
                </c:pt>
                <c:pt idx="7">
                  <c:v>85.670918728442487</c:v>
                </c:pt>
              </c:numCache>
            </c:numRef>
          </c:val>
          <c:smooth val="0"/>
          <c:extLst>
            <c:ext xmlns:c16="http://schemas.microsoft.com/office/drawing/2014/chart" uri="{C3380CC4-5D6E-409C-BE32-E72D297353CC}">
              <c16:uniqueId val="{00000005-0366-4DCF-9A60-E8D76BB176B4}"/>
            </c:ext>
          </c:extLst>
        </c:ser>
        <c:dLbls>
          <c:showLegendKey val="0"/>
          <c:showVal val="0"/>
          <c:showCatName val="0"/>
          <c:showSerName val="0"/>
          <c:showPercent val="0"/>
          <c:showBubbleSize val="0"/>
        </c:dLbls>
        <c:smooth val="0"/>
        <c:axId val="743480240"/>
        <c:axId val="739955264"/>
      </c:lineChart>
      <c:catAx>
        <c:axId val="74348024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Years</a:t>
                </a:r>
                <a:r>
                  <a:rPr lang="en-US" baseline="0" dirty="0"/>
                  <a:t> Since High School Graduation</a:t>
                </a:r>
                <a:endParaRPr lang="en-US"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39955264"/>
        <c:crosses val="autoZero"/>
        <c:auto val="1"/>
        <c:lblAlgn val="ctr"/>
        <c:lblOffset val="100"/>
        <c:noMultiLvlLbl val="0"/>
      </c:catAx>
      <c:valAx>
        <c:axId val="739955264"/>
        <c:scaling>
          <c:orientation val="minMax"/>
          <c:min val="3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Percent of Class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43480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93739845287059E-2"/>
          <c:y val="6.8974511849754061E-2"/>
          <c:w val="0.90810579954936022"/>
          <c:h val="0.77464792938409011"/>
        </c:manualLayout>
      </c:layout>
      <c:lineChart>
        <c:grouping val="standard"/>
        <c:varyColors val="0"/>
        <c:ser>
          <c:idx val="0"/>
          <c:order val="0"/>
          <c:tx>
            <c:strRef>
              <c:f>Sheet1!$P$1</c:f>
              <c:strCache>
                <c:ptCount val="1"/>
                <c:pt idx="0">
                  <c:v>2003-2005</c:v>
                </c:pt>
              </c:strCache>
            </c:strRef>
          </c:tx>
          <c:spPr>
            <a:ln w="28575" cap="rnd">
              <a:solidFill>
                <a:schemeClr val="accent1">
                  <a:lumMod val="75000"/>
                </a:schemeClr>
              </a:solidFill>
              <a:round/>
            </a:ln>
            <a:effectLst/>
          </c:spPr>
          <c:marker>
            <c:symbol val="none"/>
          </c:marker>
          <c:cat>
            <c:numRef>
              <c:f>Sheet1!$O$2:$O$14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Sheet1!$P$2:$P$14</c:f>
              <c:numCache>
                <c:formatCode>General</c:formatCode>
                <c:ptCount val="13"/>
                <c:pt idx="2">
                  <c:v>15641.99</c:v>
                </c:pt>
                <c:pt idx="3">
                  <c:v>17350.05</c:v>
                </c:pt>
                <c:pt idx="4">
                  <c:v>19378.330000000002</c:v>
                </c:pt>
                <c:pt idx="5">
                  <c:v>20341.27</c:v>
                </c:pt>
                <c:pt idx="6">
                  <c:v>23441.09</c:v>
                </c:pt>
                <c:pt idx="7">
                  <c:v>24253.93</c:v>
                </c:pt>
                <c:pt idx="8">
                  <c:v>27249.32</c:v>
                </c:pt>
                <c:pt idx="9">
                  <c:v>28708.67</c:v>
                </c:pt>
                <c:pt idx="10">
                  <c:v>32428.45</c:v>
                </c:pt>
                <c:pt idx="11">
                  <c:v>34188.199999999997</c:v>
                </c:pt>
                <c:pt idx="12">
                  <c:v>37431.589999999997</c:v>
                </c:pt>
              </c:numCache>
            </c:numRef>
          </c:val>
          <c:smooth val="0"/>
          <c:extLst>
            <c:ext xmlns:c16="http://schemas.microsoft.com/office/drawing/2014/chart" uri="{C3380CC4-5D6E-409C-BE32-E72D297353CC}">
              <c16:uniqueId val="{00000001-9B2A-4F9F-99E9-09C2F3AA1D5E}"/>
            </c:ext>
          </c:extLst>
        </c:ser>
        <c:ser>
          <c:idx val="1"/>
          <c:order val="1"/>
          <c:tx>
            <c:strRef>
              <c:f>Sheet1!$Q$1</c:f>
              <c:strCache>
                <c:ptCount val="1"/>
                <c:pt idx="0">
                  <c:v>2006-2008</c:v>
                </c:pt>
              </c:strCache>
            </c:strRef>
          </c:tx>
          <c:spPr>
            <a:ln w="28575" cap="rnd">
              <a:solidFill>
                <a:schemeClr val="accent2"/>
              </a:solidFill>
              <a:round/>
            </a:ln>
            <a:effectLst/>
          </c:spPr>
          <c:marker>
            <c:symbol val="none"/>
          </c:marker>
          <c:cat>
            <c:numRef>
              <c:f>Sheet1!$O$2:$O$14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Sheet1!$Q$2:$Q$14</c:f>
              <c:numCache>
                <c:formatCode>General</c:formatCode>
                <c:ptCount val="13"/>
                <c:pt idx="0">
                  <c:v>12306.83</c:v>
                </c:pt>
                <c:pt idx="1">
                  <c:v>13131.62</c:v>
                </c:pt>
                <c:pt idx="2">
                  <c:v>14090.17</c:v>
                </c:pt>
                <c:pt idx="3">
                  <c:v>14818.17</c:v>
                </c:pt>
                <c:pt idx="4">
                  <c:v>17408.82</c:v>
                </c:pt>
                <c:pt idx="5">
                  <c:v>19539.849999999999</c:v>
                </c:pt>
                <c:pt idx="6">
                  <c:v>22106.79</c:v>
                </c:pt>
                <c:pt idx="7">
                  <c:v>24898.080000000002</c:v>
                </c:pt>
                <c:pt idx="8">
                  <c:v>26868.25</c:v>
                </c:pt>
                <c:pt idx="9">
                  <c:v>29553.18</c:v>
                </c:pt>
                <c:pt idx="10">
                  <c:v>31628.59</c:v>
                </c:pt>
                <c:pt idx="11">
                  <c:v>34427.31</c:v>
                </c:pt>
                <c:pt idx="12">
                  <c:v>36959.360000000001</c:v>
                </c:pt>
              </c:numCache>
            </c:numRef>
          </c:val>
          <c:smooth val="0"/>
          <c:extLst>
            <c:ext xmlns:c16="http://schemas.microsoft.com/office/drawing/2014/chart" uri="{C3380CC4-5D6E-409C-BE32-E72D297353CC}">
              <c16:uniqueId val="{00000003-9B2A-4F9F-99E9-09C2F3AA1D5E}"/>
            </c:ext>
          </c:extLst>
        </c:ser>
        <c:ser>
          <c:idx val="2"/>
          <c:order val="2"/>
          <c:tx>
            <c:strRef>
              <c:f>Sheet1!$R$1</c:f>
              <c:strCache>
                <c:ptCount val="1"/>
                <c:pt idx="0">
                  <c:v>2009-2011</c:v>
                </c:pt>
              </c:strCache>
            </c:strRef>
          </c:tx>
          <c:spPr>
            <a:ln w="28575" cap="rnd">
              <a:solidFill>
                <a:schemeClr val="accent3">
                  <a:lumMod val="75000"/>
                </a:schemeClr>
              </a:solidFill>
              <a:round/>
            </a:ln>
            <a:effectLst/>
          </c:spPr>
          <c:marker>
            <c:symbol val="none"/>
          </c:marker>
          <c:dLbls>
            <c:dLbl>
              <c:idx val="12"/>
              <c:layout>
                <c:manualLayout>
                  <c:x val="-1.7713160915506076E-16"/>
                  <c:y val="4.669827993136823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9B2A-4F9F-99E9-09C2F3AA1D5E}"/>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Sheet1!$O$2:$O$14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Sheet1!$R$2:$R$14</c:f>
              <c:numCache>
                <c:formatCode>General</c:formatCode>
                <c:ptCount val="13"/>
                <c:pt idx="0">
                  <c:v>11377.31</c:v>
                </c:pt>
                <c:pt idx="1">
                  <c:v>12810.01</c:v>
                </c:pt>
                <c:pt idx="2">
                  <c:v>14238.84</c:v>
                </c:pt>
                <c:pt idx="3">
                  <c:v>16061.41</c:v>
                </c:pt>
                <c:pt idx="4">
                  <c:v>19453.91</c:v>
                </c:pt>
                <c:pt idx="5">
                  <c:v>22457.51</c:v>
                </c:pt>
                <c:pt idx="6">
                  <c:v>26594.16</c:v>
                </c:pt>
                <c:pt idx="7">
                  <c:v>29151.34</c:v>
                </c:pt>
                <c:pt idx="8">
                  <c:v>31713.69</c:v>
                </c:pt>
                <c:pt idx="9">
                  <c:v>33814.550000000003</c:v>
                </c:pt>
              </c:numCache>
            </c:numRef>
          </c:val>
          <c:smooth val="0"/>
          <c:extLst>
            <c:ext xmlns:c16="http://schemas.microsoft.com/office/drawing/2014/chart" uri="{C3380CC4-5D6E-409C-BE32-E72D297353CC}">
              <c16:uniqueId val="{00000006-9B2A-4F9F-99E9-09C2F3AA1D5E}"/>
            </c:ext>
          </c:extLst>
        </c:ser>
        <c:ser>
          <c:idx val="3"/>
          <c:order val="3"/>
          <c:tx>
            <c:strRef>
              <c:f>Sheet1!$S$1</c:f>
              <c:strCache>
                <c:ptCount val="1"/>
                <c:pt idx="0">
                  <c:v>2012-2014</c:v>
                </c:pt>
              </c:strCache>
            </c:strRef>
          </c:tx>
          <c:spPr>
            <a:ln w="28575" cap="rnd">
              <a:solidFill>
                <a:srgbClr val="8223B7"/>
              </a:solidFill>
              <a:round/>
            </a:ln>
            <a:effectLst/>
          </c:spPr>
          <c:marker>
            <c:symbol val="none"/>
          </c:marker>
          <c:cat>
            <c:numRef>
              <c:f>Sheet1!$O$2:$O$14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Sheet1!$S$2:$S$14</c:f>
              <c:numCache>
                <c:formatCode>General</c:formatCode>
                <c:ptCount val="13"/>
                <c:pt idx="0">
                  <c:v>12459</c:v>
                </c:pt>
                <c:pt idx="1">
                  <c:v>14658.39</c:v>
                </c:pt>
                <c:pt idx="2">
                  <c:v>16305.53</c:v>
                </c:pt>
                <c:pt idx="3">
                  <c:v>18844.740000000002</c:v>
                </c:pt>
                <c:pt idx="4">
                  <c:v>21693.42</c:v>
                </c:pt>
                <c:pt idx="5">
                  <c:v>24478.74</c:v>
                </c:pt>
                <c:pt idx="6">
                  <c:v>27766.26</c:v>
                </c:pt>
              </c:numCache>
            </c:numRef>
          </c:val>
          <c:smooth val="0"/>
          <c:extLst>
            <c:ext xmlns:c16="http://schemas.microsoft.com/office/drawing/2014/chart" uri="{C3380CC4-5D6E-409C-BE32-E72D297353CC}">
              <c16:uniqueId val="{00000008-9B2A-4F9F-99E9-09C2F3AA1D5E}"/>
            </c:ext>
          </c:extLst>
        </c:ser>
        <c:dLbls>
          <c:showLegendKey val="0"/>
          <c:showVal val="0"/>
          <c:showCatName val="0"/>
          <c:showSerName val="0"/>
          <c:showPercent val="0"/>
          <c:showBubbleSize val="0"/>
        </c:dLbls>
        <c:smooth val="0"/>
        <c:axId val="743480240"/>
        <c:axId val="739955264"/>
      </c:lineChart>
      <c:catAx>
        <c:axId val="74348024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Years</a:t>
                </a:r>
                <a:r>
                  <a:rPr lang="en-US" baseline="0" dirty="0"/>
                  <a:t> Since High School Graduation</a:t>
                </a:r>
                <a:endParaRPr lang="en-US" dirty="0"/>
              </a:p>
            </c:rich>
          </c:tx>
          <c:layout>
            <c:manualLayout>
              <c:xMode val="edge"/>
              <c:yMode val="edge"/>
              <c:x val="0.40130392071062332"/>
              <c:y val="0.9235088165367709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39955264"/>
        <c:crosses val="autoZero"/>
        <c:auto val="1"/>
        <c:lblAlgn val="ctr"/>
        <c:lblOffset val="100"/>
        <c:noMultiLvlLbl val="0"/>
      </c:catAx>
      <c:valAx>
        <c:axId val="73995526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Thousands of Dollars</a:t>
                </a:r>
              </a:p>
            </c:rich>
          </c:tx>
          <c:layout>
            <c:manualLayout>
              <c:xMode val="edge"/>
              <c:yMode val="edge"/>
              <c:x val="1.8011484416952463E-2"/>
              <c:y val="0.2774767580514893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43480240"/>
        <c:crosses val="autoZero"/>
        <c:crossBetween val="between"/>
        <c:dispUnits>
          <c:builtInUnit val="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concerns</c:v>
                </c:pt>
              </c:strCache>
            </c:strRef>
          </c:tx>
          <c:dPt>
            <c:idx val="0"/>
            <c:bubble3D val="0"/>
            <c:spPr>
              <a:solidFill>
                <a:schemeClr val="accent1"/>
              </a:solidFill>
              <a:ln>
                <a:noFill/>
              </a:ln>
              <a:effectLst/>
            </c:spPr>
            <c:extLst>
              <c:ext xmlns:c16="http://schemas.microsoft.com/office/drawing/2014/chart" uri="{C3380CC4-5D6E-409C-BE32-E72D297353CC}">
                <c16:uniqueId val="{00000001-4C68-427E-8875-FCCC988BDBD4}"/>
              </c:ext>
            </c:extLst>
          </c:dPt>
          <c:dPt>
            <c:idx val="1"/>
            <c:bubble3D val="0"/>
            <c:spPr>
              <a:solidFill>
                <a:schemeClr val="accent2"/>
              </a:solidFill>
              <a:ln>
                <a:noFill/>
              </a:ln>
              <a:effectLst/>
            </c:spPr>
            <c:extLst>
              <c:ext xmlns:c16="http://schemas.microsoft.com/office/drawing/2014/chart" uri="{C3380CC4-5D6E-409C-BE32-E72D297353CC}">
                <c16:uniqueId val="{00000003-4C68-427E-8875-FCCC988BDBD4}"/>
              </c:ext>
            </c:extLst>
          </c:dPt>
          <c:dPt>
            <c:idx val="2"/>
            <c:bubble3D val="0"/>
            <c:spPr>
              <a:solidFill>
                <a:schemeClr val="accent3"/>
              </a:solidFill>
              <a:ln>
                <a:noFill/>
              </a:ln>
              <a:effectLst/>
            </c:spPr>
            <c:extLst>
              <c:ext xmlns:c16="http://schemas.microsoft.com/office/drawing/2014/chart" uri="{C3380CC4-5D6E-409C-BE32-E72D297353CC}">
                <c16:uniqueId val="{00000005-4C68-427E-8875-FCCC988BDBD4}"/>
              </c:ext>
            </c:extLst>
          </c:dPt>
          <c:dLbls>
            <c:dLbl>
              <c:idx val="0"/>
              <c:layout>
                <c:manualLayout>
                  <c:x val="-0.20338497448552353"/>
                  <c:y val="0.2046059450853153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4C68-427E-8875-FCCC988BDBD4}"/>
                </c:ext>
              </c:extLst>
            </c:dLbl>
            <c:dLbl>
              <c:idx val="1"/>
              <c:layout>
                <c:manualLayout>
                  <c:x val="-0.18478318300332089"/>
                  <c:y val="-0.2214187922577879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C68-427E-8875-FCCC988BDBD4}"/>
                </c:ext>
              </c:extLst>
            </c:dLbl>
            <c:dLbl>
              <c:idx val="2"/>
              <c:layout>
                <c:manualLayout>
                  <c:x val="0.2663037533858616"/>
                  <c:y val="-5.5554495082176083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4C68-427E-8875-FCCC988BDBD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No</c:v>
                </c:pt>
                <c:pt idx="1">
                  <c:v>Maybe</c:v>
                </c:pt>
                <c:pt idx="2">
                  <c:v>Yes</c:v>
                </c:pt>
              </c:strCache>
            </c:strRef>
          </c:cat>
          <c:val>
            <c:numRef>
              <c:f>Sheet1!$B$2:$B$4</c:f>
              <c:numCache>
                <c:formatCode>0%</c:formatCode>
                <c:ptCount val="3"/>
                <c:pt idx="0">
                  <c:v>0.27</c:v>
                </c:pt>
                <c:pt idx="1">
                  <c:v>0.28000000000000003</c:v>
                </c:pt>
                <c:pt idx="2">
                  <c:v>0.45</c:v>
                </c:pt>
              </c:numCache>
            </c:numRef>
          </c:val>
          <c:extLst>
            <c:ext xmlns:c16="http://schemas.microsoft.com/office/drawing/2014/chart" uri="{C3380CC4-5D6E-409C-BE32-E72D297353CC}">
              <c16:uniqueId val="{00000006-4C68-427E-8875-FCCC988BDBD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7E85C-CC12-324E-A2A1-BF12D7BCAC87}" type="doc">
      <dgm:prSet loTypeId="urn:microsoft.com/office/officeart/2005/8/layout/radial2" loCatId="" qsTypeId="urn:microsoft.com/office/officeart/2005/8/quickstyle/simple4" qsCatId="simple" csTypeId="urn:microsoft.com/office/officeart/2005/8/colors/colorful2" csCatId="colorful" phldr="1"/>
      <dgm:spPr/>
      <dgm:t>
        <a:bodyPr/>
        <a:lstStyle/>
        <a:p>
          <a:endParaRPr lang="en-US"/>
        </a:p>
      </dgm:t>
    </dgm:pt>
    <dgm:pt modelId="{CF976FC3-C0DB-944C-BBB8-1B4CAE013256}">
      <dgm:prSet phldrT="[Text]"/>
      <dgm:spPr/>
      <dgm:t>
        <a:bodyPr/>
        <a:lstStyle/>
        <a:p>
          <a:r>
            <a:rPr lang="en-US"/>
            <a:t>Statewide</a:t>
          </a:r>
          <a:endParaRPr lang="en-US" dirty="0"/>
        </a:p>
      </dgm:t>
    </dgm:pt>
    <dgm:pt modelId="{B275FB1C-A54F-B149-9485-D158EC6D9EA8}" type="parTrans" cxnId="{07889CE0-A203-1E4F-89FE-C8C17290F174}">
      <dgm:prSet/>
      <dgm:spPr/>
      <dgm:t>
        <a:bodyPr/>
        <a:lstStyle/>
        <a:p>
          <a:endParaRPr lang="en-US"/>
        </a:p>
      </dgm:t>
    </dgm:pt>
    <dgm:pt modelId="{DF92D329-3626-684B-B239-8398170CD4AF}" type="sibTrans" cxnId="{07889CE0-A203-1E4F-89FE-C8C17290F174}">
      <dgm:prSet/>
      <dgm:spPr/>
      <dgm:t>
        <a:bodyPr/>
        <a:lstStyle/>
        <a:p>
          <a:endParaRPr lang="en-US"/>
        </a:p>
      </dgm:t>
    </dgm:pt>
    <dgm:pt modelId="{B8215C89-531D-724A-8228-CCF2136E24E2}">
      <dgm:prSet phldrT="[Text]"/>
      <dgm:spPr/>
      <dgm:t>
        <a:bodyPr/>
        <a:lstStyle/>
        <a:p>
          <a:r>
            <a:rPr lang="en-US" dirty="0"/>
            <a:t>College- initiated</a:t>
          </a:r>
        </a:p>
      </dgm:t>
    </dgm:pt>
    <dgm:pt modelId="{696B8A9E-EDF9-5D48-AE0F-05D53DC3F0FD}" type="parTrans" cxnId="{CB330451-C3F3-D64A-B3BC-8555E7CA1A29}">
      <dgm:prSet/>
      <dgm:spPr/>
      <dgm:t>
        <a:bodyPr/>
        <a:lstStyle/>
        <a:p>
          <a:endParaRPr lang="en-US"/>
        </a:p>
      </dgm:t>
    </dgm:pt>
    <dgm:pt modelId="{28E16BFD-F28B-B445-849F-33342EE4B983}" type="sibTrans" cxnId="{CB330451-C3F3-D64A-B3BC-8555E7CA1A29}">
      <dgm:prSet/>
      <dgm:spPr/>
      <dgm:t>
        <a:bodyPr/>
        <a:lstStyle/>
        <a:p>
          <a:endParaRPr lang="en-US"/>
        </a:p>
      </dgm:t>
    </dgm:pt>
    <dgm:pt modelId="{1AF7ED7D-C584-FC48-8298-157C7BA66F6D}">
      <dgm:prSet phldrT="[Text]"/>
      <dgm:spPr/>
      <dgm:t>
        <a:bodyPr/>
        <a:lstStyle/>
        <a:p>
          <a:r>
            <a:rPr lang="en-US" dirty="0"/>
            <a:t>Community-initiated</a:t>
          </a:r>
        </a:p>
      </dgm:t>
    </dgm:pt>
    <dgm:pt modelId="{75572445-5B37-8348-8072-BCC6D594BD33}" type="parTrans" cxnId="{930AC82F-590B-0848-9982-9B0015166E40}">
      <dgm:prSet/>
      <dgm:spPr/>
      <dgm:t>
        <a:bodyPr/>
        <a:lstStyle/>
        <a:p>
          <a:endParaRPr lang="en-US"/>
        </a:p>
      </dgm:t>
    </dgm:pt>
    <dgm:pt modelId="{887ED7C5-AF05-E948-AD6C-CDE4E67C910C}" type="sibTrans" cxnId="{930AC82F-590B-0848-9982-9B0015166E40}">
      <dgm:prSet/>
      <dgm:spPr/>
      <dgm:t>
        <a:bodyPr/>
        <a:lstStyle/>
        <a:p>
          <a:endParaRPr lang="en-US"/>
        </a:p>
      </dgm:t>
    </dgm:pt>
    <dgm:pt modelId="{DBED3ADF-CB3D-EB4D-BF75-B46F780E86B8}" type="pres">
      <dgm:prSet presAssocID="{E817E85C-CC12-324E-A2A1-BF12D7BCAC87}" presName="composite" presStyleCnt="0">
        <dgm:presLayoutVars>
          <dgm:chMax val="5"/>
          <dgm:dir/>
          <dgm:animLvl val="ctr"/>
          <dgm:resizeHandles val="exact"/>
        </dgm:presLayoutVars>
      </dgm:prSet>
      <dgm:spPr/>
    </dgm:pt>
    <dgm:pt modelId="{5BC11438-8BBC-BE4E-82D7-87F79DF74D6E}" type="pres">
      <dgm:prSet presAssocID="{E817E85C-CC12-324E-A2A1-BF12D7BCAC87}" presName="cycle" presStyleCnt="0"/>
      <dgm:spPr/>
    </dgm:pt>
    <dgm:pt modelId="{3D7A5C1B-35D3-1943-A3D3-164F1AB574DA}" type="pres">
      <dgm:prSet presAssocID="{E817E85C-CC12-324E-A2A1-BF12D7BCAC87}" presName="centerShape" presStyleCnt="0"/>
      <dgm:spPr/>
    </dgm:pt>
    <dgm:pt modelId="{90721345-0059-1645-B17A-4A1FEC4C0CB8}" type="pres">
      <dgm:prSet presAssocID="{E817E85C-CC12-324E-A2A1-BF12D7BCAC87}" presName="connSite" presStyleLbl="node1" presStyleIdx="0" presStyleCnt="4"/>
      <dgm:spPr/>
    </dgm:pt>
    <dgm:pt modelId="{1F5A2F34-8454-A44A-B757-C6044FBD722F}" type="pres">
      <dgm:prSet presAssocID="{E817E85C-CC12-324E-A2A1-BF12D7BCAC87}" presName="visible" presStyleLbl="node1" presStyleIdx="0" presStyleCnt="4" custScaleX="115934" custScaleY="107968" custLinFactNeighborX="-2099" custLinFactNeighborY="-476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48E90EB-DD97-E04F-9D86-4663BDC5C85B}" type="pres">
      <dgm:prSet presAssocID="{B275FB1C-A54F-B149-9485-D158EC6D9EA8}" presName="Name25" presStyleLbl="parChTrans1D1" presStyleIdx="0" presStyleCnt="3"/>
      <dgm:spPr/>
    </dgm:pt>
    <dgm:pt modelId="{FFCC5F1D-6353-B74B-9D8F-D29DF8B6173E}" type="pres">
      <dgm:prSet presAssocID="{CF976FC3-C0DB-944C-BBB8-1B4CAE013256}" presName="node" presStyleCnt="0"/>
      <dgm:spPr/>
    </dgm:pt>
    <dgm:pt modelId="{8C5CA3AD-2E68-2048-B97E-78C0A1F682F7}" type="pres">
      <dgm:prSet presAssocID="{CF976FC3-C0DB-944C-BBB8-1B4CAE013256}" presName="parentNode" presStyleLbl="node1" presStyleIdx="1" presStyleCnt="4">
        <dgm:presLayoutVars>
          <dgm:chMax val="1"/>
          <dgm:bulletEnabled val="1"/>
        </dgm:presLayoutVars>
      </dgm:prSet>
      <dgm:spPr/>
    </dgm:pt>
    <dgm:pt modelId="{F3ADA2C5-6E1A-7B4C-BE9E-BD7535775C3B}" type="pres">
      <dgm:prSet presAssocID="{CF976FC3-C0DB-944C-BBB8-1B4CAE013256}" presName="childNode" presStyleLbl="revTx" presStyleIdx="0" presStyleCnt="0">
        <dgm:presLayoutVars>
          <dgm:bulletEnabled val="1"/>
        </dgm:presLayoutVars>
      </dgm:prSet>
      <dgm:spPr/>
    </dgm:pt>
    <dgm:pt modelId="{4B97F730-3536-814E-890E-72FA8353C432}" type="pres">
      <dgm:prSet presAssocID="{75572445-5B37-8348-8072-BCC6D594BD33}" presName="Name25" presStyleLbl="parChTrans1D1" presStyleIdx="1" presStyleCnt="3"/>
      <dgm:spPr/>
    </dgm:pt>
    <dgm:pt modelId="{7512FDEB-D78F-7445-AAC7-2339688517D2}" type="pres">
      <dgm:prSet presAssocID="{1AF7ED7D-C584-FC48-8298-157C7BA66F6D}" presName="node" presStyleCnt="0"/>
      <dgm:spPr/>
    </dgm:pt>
    <dgm:pt modelId="{B605FAA0-7E4D-F64E-A804-662FF76A5B78}" type="pres">
      <dgm:prSet presAssocID="{1AF7ED7D-C584-FC48-8298-157C7BA66F6D}" presName="parentNode" presStyleLbl="node1" presStyleIdx="2" presStyleCnt="4" custLinFactNeighborX="4020" custLinFactNeighborY="-7830">
        <dgm:presLayoutVars>
          <dgm:chMax val="1"/>
          <dgm:bulletEnabled val="1"/>
        </dgm:presLayoutVars>
      </dgm:prSet>
      <dgm:spPr/>
    </dgm:pt>
    <dgm:pt modelId="{72A54FA4-4F34-634F-A8A1-DAAD65AF4446}" type="pres">
      <dgm:prSet presAssocID="{1AF7ED7D-C584-FC48-8298-157C7BA66F6D}" presName="childNode" presStyleLbl="revTx" presStyleIdx="0" presStyleCnt="0">
        <dgm:presLayoutVars>
          <dgm:bulletEnabled val="1"/>
        </dgm:presLayoutVars>
      </dgm:prSet>
      <dgm:spPr/>
    </dgm:pt>
    <dgm:pt modelId="{06A93773-F280-F247-9A44-7785A8187887}" type="pres">
      <dgm:prSet presAssocID="{696B8A9E-EDF9-5D48-AE0F-05D53DC3F0FD}" presName="Name25" presStyleLbl="parChTrans1D1" presStyleIdx="2" presStyleCnt="3"/>
      <dgm:spPr/>
    </dgm:pt>
    <dgm:pt modelId="{3890978E-6BB6-1643-89E8-8003C95447D2}" type="pres">
      <dgm:prSet presAssocID="{B8215C89-531D-724A-8228-CCF2136E24E2}" presName="node" presStyleCnt="0"/>
      <dgm:spPr/>
    </dgm:pt>
    <dgm:pt modelId="{EDB164A4-97E4-9E49-BD50-8D88BE063EE3}" type="pres">
      <dgm:prSet presAssocID="{B8215C89-531D-724A-8228-CCF2136E24E2}" presName="parentNode" presStyleLbl="node1" presStyleIdx="3" presStyleCnt="4" custScaleX="102222" custLinFactNeighborX="5174" custLinFactNeighborY="-592">
        <dgm:presLayoutVars>
          <dgm:chMax val="1"/>
          <dgm:bulletEnabled val="1"/>
        </dgm:presLayoutVars>
      </dgm:prSet>
      <dgm:spPr/>
    </dgm:pt>
    <dgm:pt modelId="{37E91F97-9443-6443-AA55-8FA5B2FA7989}" type="pres">
      <dgm:prSet presAssocID="{B8215C89-531D-724A-8228-CCF2136E24E2}" presName="childNode" presStyleLbl="revTx" presStyleIdx="0" presStyleCnt="0">
        <dgm:presLayoutVars>
          <dgm:bulletEnabled val="1"/>
        </dgm:presLayoutVars>
      </dgm:prSet>
      <dgm:spPr/>
    </dgm:pt>
  </dgm:ptLst>
  <dgm:cxnLst>
    <dgm:cxn modelId="{7FA37E0C-54CA-0244-BDA4-B35E405EC9EA}" type="presOf" srcId="{CF976FC3-C0DB-944C-BBB8-1B4CAE013256}" destId="{8C5CA3AD-2E68-2048-B97E-78C0A1F682F7}" srcOrd="0" destOrd="0" presId="urn:microsoft.com/office/officeart/2005/8/layout/radial2"/>
    <dgm:cxn modelId="{930AC82F-590B-0848-9982-9B0015166E40}" srcId="{E817E85C-CC12-324E-A2A1-BF12D7BCAC87}" destId="{1AF7ED7D-C584-FC48-8298-157C7BA66F6D}" srcOrd="1" destOrd="0" parTransId="{75572445-5B37-8348-8072-BCC6D594BD33}" sibTransId="{887ED7C5-AF05-E948-AD6C-CDE4E67C910C}"/>
    <dgm:cxn modelId="{B0ACAC39-1C69-3B45-AF4E-05F52E05F420}" type="presOf" srcId="{B275FB1C-A54F-B149-9485-D158EC6D9EA8}" destId="{548E90EB-DD97-E04F-9D86-4663BDC5C85B}" srcOrd="0" destOrd="0" presId="urn:microsoft.com/office/officeart/2005/8/layout/radial2"/>
    <dgm:cxn modelId="{CB330451-C3F3-D64A-B3BC-8555E7CA1A29}" srcId="{E817E85C-CC12-324E-A2A1-BF12D7BCAC87}" destId="{B8215C89-531D-724A-8228-CCF2136E24E2}" srcOrd="2" destOrd="0" parTransId="{696B8A9E-EDF9-5D48-AE0F-05D53DC3F0FD}" sibTransId="{28E16BFD-F28B-B445-849F-33342EE4B983}"/>
    <dgm:cxn modelId="{9C74D1AC-D21F-E74E-883E-F1B125514D34}" type="presOf" srcId="{75572445-5B37-8348-8072-BCC6D594BD33}" destId="{4B97F730-3536-814E-890E-72FA8353C432}" srcOrd="0" destOrd="0" presId="urn:microsoft.com/office/officeart/2005/8/layout/radial2"/>
    <dgm:cxn modelId="{1F82F0DF-56F6-7947-8DAA-B3CAF4656757}" type="presOf" srcId="{B8215C89-531D-724A-8228-CCF2136E24E2}" destId="{EDB164A4-97E4-9E49-BD50-8D88BE063EE3}" srcOrd="0" destOrd="0" presId="urn:microsoft.com/office/officeart/2005/8/layout/radial2"/>
    <dgm:cxn modelId="{07889CE0-A203-1E4F-89FE-C8C17290F174}" srcId="{E817E85C-CC12-324E-A2A1-BF12D7BCAC87}" destId="{CF976FC3-C0DB-944C-BBB8-1B4CAE013256}" srcOrd="0" destOrd="0" parTransId="{B275FB1C-A54F-B149-9485-D158EC6D9EA8}" sibTransId="{DF92D329-3626-684B-B239-8398170CD4AF}"/>
    <dgm:cxn modelId="{01E3FDE3-0A8B-2D4B-A8DC-C96C53093696}" type="presOf" srcId="{696B8A9E-EDF9-5D48-AE0F-05D53DC3F0FD}" destId="{06A93773-F280-F247-9A44-7785A8187887}" srcOrd="0" destOrd="0" presId="urn:microsoft.com/office/officeart/2005/8/layout/radial2"/>
    <dgm:cxn modelId="{DBF828E8-313C-5449-95D3-0112CC5CE8A2}" type="presOf" srcId="{1AF7ED7D-C584-FC48-8298-157C7BA66F6D}" destId="{B605FAA0-7E4D-F64E-A804-662FF76A5B78}" srcOrd="0" destOrd="0" presId="urn:microsoft.com/office/officeart/2005/8/layout/radial2"/>
    <dgm:cxn modelId="{552473EA-1252-624B-B32D-5BD4604B86E1}" type="presOf" srcId="{E817E85C-CC12-324E-A2A1-BF12D7BCAC87}" destId="{DBED3ADF-CB3D-EB4D-BF75-B46F780E86B8}" srcOrd="0" destOrd="0" presId="urn:microsoft.com/office/officeart/2005/8/layout/radial2"/>
    <dgm:cxn modelId="{3ADCCC0E-69B5-874C-8DCD-E2AAE3ED720C}" type="presParOf" srcId="{DBED3ADF-CB3D-EB4D-BF75-B46F780E86B8}" destId="{5BC11438-8BBC-BE4E-82D7-87F79DF74D6E}" srcOrd="0" destOrd="0" presId="urn:microsoft.com/office/officeart/2005/8/layout/radial2"/>
    <dgm:cxn modelId="{EF2835A2-A4BF-7A44-BA9D-C3A69564A8C7}" type="presParOf" srcId="{5BC11438-8BBC-BE4E-82D7-87F79DF74D6E}" destId="{3D7A5C1B-35D3-1943-A3D3-164F1AB574DA}" srcOrd="0" destOrd="0" presId="urn:microsoft.com/office/officeart/2005/8/layout/radial2"/>
    <dgm:cxn modelId="{D7729AA5-E1A8-3443-80A9-F2CB32E5FEC0}" type="presParOf" srcId="{3D7A5C1B-35D3-1943-A3D3-164F1AB574DA}" destId="{90721345-0059-1645-B17A-4A1FEC4C0CB8}" srcOrd="0" destOrd="0" presId="urn:microsoft.com/office/officeart/2005/8/layout/radial2"/>
    <dgm:cxn modelId="{04999175-38D1-4C4F-8A61-555A5A005D68}" type="presParOf" srcId="{3D7A5C1B-35D3-1943-A3D3-164F1AB574DA}" destId="{1F5A2F34-8454-A44A-B757-C6044FBD722F}" srcOrd="1" destOrd="0" presId="urn:microsoft.com/office/officeart/2005/8/layout/radial2"/>
    <dgm:cxn modelId="{1660157D-93F8-CE46-A864-0C0B97CB0CB2}" type="presParOf" srcId="{5BC11438-8BBC-BE4E-82D7-87F79DF74D6E}" destId="{548E90EB-DD97-E04F-9D86-4663BDC5C85B}" srcOrd="1" destOrd="0" presId="urn:microsoft.com/office/officeart/2005/8/layout/radial2"/>
    <dgm:cxn modelId="{8729F353-3B46-3146-8D8D-D4842B93C34F}" type="presParOf" srcId="{5BC11438-8BBC-BE4E-82D7-87F79DF74D6E}" destId="{FFCC5F1D-6353-B74B-9D8F-D29DF8B6173E}" srcOrd="2" destOrd="0" presId="urn:microsoft.com/office/officeart/2005/8/layout/radial2"/>
    <dgm:cxn modelId="{B5A7B9B7-45DC-B048-B6F1-225C56082FE3}" type="presParOf" srcId="{FFCC5F1D-6353-B74B-9D8F-D29DF8B6173E}" destId="{8C5CA3AD-2E68-2048-B97E-78C0A1F682F7}" srcOrd="0" destOrd="0" presId="urn:microsoft.com/office/officeart/2005/8/layout/radial2"/>
    <dgm:cxn modelId="{0182FF43-09EB-784E-AB5D-34D1EF69285E}" type="presParOf" srcId="{FFCC5F1D-6353-B74B-9D8F-D29DF8B6173E}" destId="{F3ADA2C5-6E1A-7B4C-BE9E-BD7535775C3B}" srcOrd="1" destOrd="0" presId="urn:microsoft.com/office/officeart/2005/8/layout/radial2"/>
    <dgm:cxn modelId="{C2616C09-2A72-F149-AB09-D0B988A78D72}" type="presParOf" srcId="{5BC11438-8BBC-BE4E-82D7-87F79DF74D6E}" destId="{4B97F730-3536-814E-890E-72FA8353C432}" srcOrd="3" destOrd="0" presId="urn:microsoft.com/office/officeart/2005/8/layout/radial2"/>
    <dgm:cxn modelId="{58415D32-0956-9E43-A2A5-03745CD37EC9}" type="presParOf" srcId="{5BC11438-8BBC-BE4E-82D7-87F79DF74D6E}" destId="{7512FDEB-D78F-7445-AAC7-2339688517D2}" srcOrd="4" destOrd="0" presId="urn:microsoft.com/office/officeart/2005/8/layout/radial2"/>
    <dgm:cxn modelId="{108034A9-E71E-FB49-B83A-1ED6E422B296}" type="presParOf" srcId="{7512FDEB-D78F-7445-AAC7-2339688517D2}" destId="{B605FAA0-7E4D-F64E-A804-662FF76A5B78}" srcOrd="0" destOrd="0" presId="urn:microsoft.com/office/officeart/2005/8/layout/radial2"/>
    <dgm:cxn modelId="{E4B85856-A9CF-7D40-AC70-F40B3478C30A}" type="presParOf" srcId="{7512FDEB-D78F-7445-AAC7-2339688517D2}" destId="{72A54FA4-4F34-634F-A8A1-DAAD65AF4446}" srcOrd="1" destOrd="0" presId="urn:microsoft.com/office/officeart/2005/8/layout/radial2"/>
    <dgm:cxn modelId="{B07A4213-54B2-0D49-8738-8D961AF7BB8E}" type="presParOf" srcId="{5BC11438-8BBC-BE4E-82D7-87F79DF74D6E}" destId="{06A93773-F280-F247-9A44-7785A8187887}" srcOrd="5" destOrd="0" presId="urn:microsoft.com/office/officeart/2005/8/layout/radial2"/>
    <dgm:cxn modelId="{489A21A0-C742-C64F-8118-789D8CA5C5D3}" type="presParOf" srcId="{5BC11438-8BBC-BE4E-82D7-87F79DF74D6E}" destId="{3890978E-6BB6-1643-89E8-8003C95447D2}" srcOrd="6" destOrd="0" presId="urn:microsoft.com/office/officeart/2005/8/layout/radial2"/>
    <dgm:cxn modelId="{2865B542-E703-2048-AAD7-35C446A73164}" type="presParOf" srcId="{3890978E-6BB6-1643-89E8-8003C95447D2}" destId="{EDB164A4-97E4-9E49-BD50-8D88BE063EE3}" srcOrd="0" destOrd="0" presId="urn:microsoft.com/office/officeart/2005/8/layout/radial2"/>
    <dgm:cxn modelId="{6912FFC0-71EB-8C47-8F94-4F26D6272944}" type="presParOf" srcId="{3890978E-6BB6-1643-89E8-8003C95447D2}" destId="{37E91F97-9443-6443-AA55-8FA5B2FA798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D420D6-D4D6-CB40-B7C6-D8B172BAE3E2}"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3F055CCE-138D-BA43-BD8C-80F50CADB667}">
      <dgm:prSet phldrT="[Text]"/>
      <dgm:spPr/>
      <dgm:t>
        <a:bodyPr/>
        <a:lstStyle/>
        <a:p>
          <a:r>
            <a:rPr lang="en-US" dirty="0"/>
            <a:t>Post-secondary outcomes</a:t>
          </a:r>
        </a:p>
      </dgm:t>
    </dgm:pt>
    <dgm:pt modelId="{316508F9-EBC1-9E4C-A606-2990A68E8634}" type="parTrans" cxnId="{93C4894D-F2BB-C141-A500-F6AC4BD9EB26}">
      <dgm:prSet/>
      <dgm:spPr/>
      <dgm:t>
        <a:bodyPr/>
        <a:lstStyle/>
        <a:p>
          <a:endParaRPr lang="en-US"/>
        </a:p>
      </dgm:t>
    </dgm:pt>
    <dgm:pt modelId="{585E5E44-F2E1-2347-BE35-9DC0CF9F0DB1}" type="sibTrans" cxnId="{93C4894D-F2BB-C141-A500-F6AC4BD9EB26}">
      <dgm:prSet/>
      <dgm:spPr/>
      <dgm:t>
        <a:bodyPr/>
        <a:lstStyle/>
        <a:p>
          <a:endParaRPr lang="en-US"/>
        </a:p>
      </dgm:t>
    </dgm:pt>
    <dgm:pt modelId="{C7221B2C-6439-2442-B635-EB6FA95864C8}">
      <dgm:prSet phldrT="[Text]"/>
      <dgm:spPr/>
      <dgm:t>
        <a:bodyPr/>
        <a:lstStyle/>
        <a:p>
          <a:r>
            <a:rPr lang="en-US" dirty="0"/>
            <a:t>Community development outcomes</a:t>
          </a:r>
        </a:p>
      </dgm:t>
    </dgm:pt>
    <dgm:pt modelId="{DBC34001-F0CC-DE4C-B21D-7C1F56467575}" type="parTrans" cxnId="{907E566E-1213-8D45-8B1E-1209B5369F83}">
      <dgm:prSet/>
      <dgm:spPr/>
      <dgm:t>
        <a:bodyPr/>
        <a:lstStyle/>
        <a:p>
          <a:endParaRPr lang="en-US"/>
        </a:p>
      </dgm:t>
    </dgm:pt>
    <dgm:pt modelId="{964B658C-933F-8D4F-A3EF-D1BF600E6836}" type="sibTrans" cxnId="{907E566E-1213-8D45-8B1E-1209B5369F83}">
      <dgm:prSet/>
      <dgm:spPr/>
      <dgm:t>
        <a:bodyPr/>
        <a:lstStyle/>
        <a:p>
          <a:endParaRPr lang="en-US"/>
        </a:p>
      </dgm:t>
    </dgm:pt>
    <dgm:pt modelId="{8D0493F5-3851-5547-A58B-1AA236C853AC}">
      <dgm:prSet phldrT="[Text]"/>
      <dgm:spPr/>
      <dgm:t>
        <a:bodyPr/>
        <a:lstStyle/>
        <a:p>
          <a:r>
            <a:rPr lang="en-US" dirty="0"/>
            <a:t>Birth to grade 12 outcomes</a:t>
          </a:r>
        </a:p>
      </dgm:t>
    </dgm:pt>
    <dgm:pt modelId="{ACE0C9DD-73E6-FE44-A234-D7DF580089C7}" type="parTrans" cxnId="{01FF452B-2AA4-054F-A3B2-A50B8B7C2A50}">
      <dgm:prSet/>
      <dgm:spPr/>
      <dgm:t>
        <a:bodyPr/>
        <a:lstStyle/>
        <a:p>
          <a:endParaRPr lang="en-US"/>
        </a:p>
      </dgm:t>
    </dgm:pt>
    <dgm:pt modelId="{B52B67AC-C00B-C34F-A6AC-A17853F91D51}" type="sibTrans" cxnId="{01FF452B-2AA4-054F-A3B2-A50B8B7C2A50}">
      <dgm:prSet/>
      <dgm:spPr/>
      <dgm:t>
        <a:bodyPr/>
        <a:lstStyle/>
        <a:p>
          <a:endParaRPr lang="en-US"/>
        </a:p>
      </dgm:t>
    </dgm:pt>
    <dgm:pt modelId="{4C406F74-021B-754C-8E11-E2FF6AFC3FF6}" type="pres">
      <dgm:prSet presAssocID="{8ED420D6-D4D6-CB40-B7C6-D8B172BAE3E2}" presName="Name0" presStyleCnt="0">
        <dgm:presLayoutVars>
          <dgm:dir/>
          <dgm:resizeHandles val="exact"/>
        </dgm:presLayoutVars>
      </dgm:prSet>
      <dgm:spPr/>
    </dgm:pt>
    <dgm:pt modelId="{AA1E2D66-175D-B745-943B-C8F20366F18D}" type="pres">
      <dgm:prSet presAssocID="{3F055CCE-138D-BA43-BD8C-80F50CADB667}" presName="node" presStyleLbl="node1" presStyleIdx="0" presStyleCnt="3" custRadScaleRad="64604" custRadScaleInc="-3211">
        <dgm:presLayoutVars>
          <dgm:bulletEnabled val="1"/>
        </dgm:presLayoutVars>
      </dgm:prSet>
      <dgm:spPr/>
    </dgm:pt>
    <dgm:pt modelId="{28C7592E-E7FC-284F-9317-69D37F8E1967}" type="pres">
      <dgm:prSet presAssocID="{585E5E44-F2E1-2347-BE35-9DC0CF9F0DB1}" presName="sibTrans" presStyleLbl="sibTrans2D1" presStyleIdx="0" presStyleCnt="3" custLinFactNeighborX="9038" custLinFactNeighborY="20595"/>
      <dgm:spPr/>
    </dgm:pt>
    <dgm:pt modelId="{539E3FD4-4C46-BC4A-AAFC-67657DB113CB}" type="pres">
      <dgm:prSet presAssocID="{585E5E44-F2E1-2347-BE35-9DC0CF9F0DB1}" presName="connectorText" presStyleLbl="sibTrans2D1" presStyleIdx="0" presStyleCnt="3"/>
      <dgm:spPr/>
    </dgm:pt>
    <dgm:pt modelId="{2FDE7541-EB08-5340-83B0-BE9D35C85150}" type="pres">
      <dgm:prSet presAssocID="{C7221B2C-6439-2442-B635-EB6FA95864C8}" presName="node" presStyleLbl="node1" presStyleIdx="1" presStyleCnt="3">
        <dgm:presLayoutVars>
          <dgm:bulletEnabled val="1"/>
        </dgm:presLayoutVars>
      </dgm:prSet>
      <dgm:spPr/>
    </dgm:pt>
    <dgm:pt modelId="{EBC3EFC2-2A32-EE45-AD88-A56D4CF107CA}" type="pres">
      <dgm:prSet presAssocID="{964B658C-933F-8D4F-A3EF-D1BF600E6836}" presName="sibTrans" presStyleLbl="sibTrans2D1" presStyleIdx="1" presStyleCnt="3"/>
      <dgm:spPr/>
    </dgm:pt>
    <dgm:pt modelId="{DE6EA77E-D2A9-0449-86E6-F319666E3C16}" type="pres">
      <dgm:prSet presAssocID="{964B658C-933F-8D4F-A3EF-D1BF600E6836}" presName="connectorText" presStyleLbl="sibTrans2D1" presStyleIdx="1" presStyleCnt="3"/>
      <dgm:spPr/>
    </dgm:pt>
    <dgm:pt modelId="{A727B304-185B-4049-83E8-69AE6F4CA62C}" type="pres">
      <dgm:prSet presAssocID="{8D0493F5-3851-5547-A58B-1AA236C853AC}" presName="node" presStyleLbl="node1" presStyleIdx="2" presStyleCnt="3">
        <dgm:presLayoutVars>
          <dgm:bulletEnabled val="1"/>
        </dgm:presLayoutVars>
      </dgm:prSet>
      <dgm:spPr/>
    </dgm:pt>
    <dgm:pt modelId="{905AA011-6990-2542-A9A4-DA49CE2EEC91}" type="pres">
      <dgm:prSet presAssocID="{B52B67AC-C00B-C34F-A6AC-A17853F91D51}" presName="sibTrans" presStyleLbl="sibTrans2D1" presStyleIdx="2" presStyleCnt="3" custLinFactNeighborX="-7462" custLinFactNeighborY="18695"/>
      <dgm:spPr/>
    </dgm:pt>
    <dgm:pt modelId="{67AA25C8-582C-4F45-BA37-B4E1A4A197DE}" type="pres">
      <dgm:prSet presAssocID="{B52B67AC-C00B-C34F-A6AC-A17853F91D51}" presName="connectorText" presStyleLbl="sibTrans2D1" presStyleIdx="2" presStyleCnt="3"/>
      <dgm:spPr/>
    </dgm:pt>
  </dgm:ptLst>
  <dgm:cxnLst>
    <dgm:cxn modelId="{F9F07A26-BDAE-CF44-A7AE-841B9FB55C0A}" type="presOf" srcId="{964B658C-933F-8D4F-A3EF-D1BF600E6836}" destId="{DE6EA77E-D2A9-0449-86E6-F319666E3C16}" srcOrd="1" destOrd="0" presId="urn:microsoft.com/office/officeart/2005/8/layout/cycle7"/>
    <dgm:cxn modelId="{01FF452B-2AA4-054F-A3B2-A50B8B7C2A50}" srcId="{8ED420D6-D4D6-CB40-B7C6-D8B172BAE3E2}" destId="{8D0493F5-3851-5547-A58B-1AA236C853AC}" srcOrd="2" destOrd="0" parTransId="{ACE0C9DD-73E6-FE44-A234-D7DF580089C7}" sibTransId="{B52B67AC-C00B-C34F-A6AC-A17853F91D51}"/>
    <dgm:cxn modelId="{D7E05D32-0E6D-A44D-AA4B-704FE295F51B}" type="presOf" srcId="{585E5E44-F2E1-2347-BE35-9DC0CF9F0DB1}" destId="{539E3FD4-4C46-BC4A-AAFC-67657DB113CB}" srcOrd="1" destOrd="0" presId="urn:microsoft.com/office/officeart/2005/8/layout/cycle7"/>
    <dgm:cxn modelId="{6270F142-FB9E-EA42-9A39-9EF3C25E4A16}" type="presOf" srcId="{B52B67AC-C00B-C34F-A6AC-A17853F91D51}" destId="{905AA011-6990-2542-A9A4-DA49CE2EEC91}" srcOrd="0" destOrd="0" presId="urn:microsoft.com/office/officeart/2005/8/layout/cycle7"/>
    <dgm:cxn modelId="{93C4894D-F2BB-C141-A500-F6AC4BD9EB26}" srcId="{8ED420D6-D4D6-CB40-B7C6-D8B172BAE3E2}" destId="{3F055CCE-138D-BA43-BD8C-80F50CADB667}" srcOrd="0" destOrd="0" parTransId="{316508F9-EBC1-9E4C-A606-2990A68E8634}" sibTransId="{585E5E44-F2E1-2347-BE35-9DC0CF9F0DB1}"/>
    <dgm:cxn modelId="{4FA58F50-6565-7A4E-A40C-818E6B75E142}" type="presOf" srcId="{3F055CCE-138D-BA43-BD8C-80F50CADB667}" destId="{AA1E2D66-175D-B745-943B-C8F20366F18D}" srcOrd="0" destOrd="0" presId="urn:microsoft.com/office/officeart/2005/8/layout/cycle7"/>
    <dgm:cxn modelId="{9A579C5E-A285-EA42-8431-48959BAE39E3}" type="presOf" srcId="{964B658C-933F-8D4F-A3EF-D1BF600E6836}" destId="{EBC3EFC2-2A32-EE45-AD88-A56D4CF107CA}" srcOrd="0" destOrd="0" presId="urn:microsoft.com/office/officeart/2005/8/layout/cycle7"/>
    <dgm:cxn modelId="{8302D96A-6926-DA40-8E43-0B5F7FD9CFE4}" type="presOf" srcId="{585E5E44-F2E1-2347-BE35-9DC0CF9F0DB1}" destId="{28C7592E-E7FC-284F-9317-69D37F8E1967}" srcOrd="0" destOrd="0" presId="urn:microsoft.com/office/officeart/2005/8/layout/cycle7"/>
    <dgm:cxn modelId="{907E566E-1213-8D45-8B1E-1209B5369F83}" srcId="{8ED420D6-D4D6-CB40-B7C6-D8B172BAE3E2}" destId="{C7221B2C-6439-2442-B635-EB6FA95864C8}" srcOrd="1" destOrd="0" parTransId="{DBC34001-F0CC-DE4C-B21D-7C1F56467575}" sibTransId="{964B658C-933F-8D4F-A3EF-D1BF600E6836}"/>
    <dgm:cxn modelId="{44542670-C3A8-1643-BE32-6EEE13D8DA56}" type="presOf" srcId="{8ED420D6-D4D6-CB40-B7C6-D8B172BAE3E2}" destId="{4C406F74-021B-754C-8E11-E2FF6AFC3FF6}" srcOrd="0" destOrd="0" presId="urn:microsoft.com/office/officeart/2005/8/layout/cycle7"/>
    <dgm:cxn modelId="{99505D9C-C309-7340-8654-8F9FF999ED04}" type="presOf" srcId="{B52B67AC-C00B-C34F-A6AC-A17853F91D51}" destId="{67AA25C8-582C-4F45-BA37-B4E1A4A197DE}" srcOrd="1" destOrd="0" presId="urn:microsoft.com/office/officeart/2005/8/layout/cycle7"/>
    <dgm:cxn modelId="{5DC29FB8-0B42-FB42-AF8D-4F35409D61DC}" type="presOf" srcId="{C7221B2C-6439-2442-B635-EB6FA95864C8}" destId="{2FDE7541-EB08-5340-83B0-BE9D35C85150}" srcOrd="0" destOrd="0" presId="urn:microsoft.com/office/officeart/2005/8/layout/cycle7"/>
    <dgm:cxn modelId="{94FCA1FD-2D69-274F-B5B6-445D6237BB11}" type="presOf" srcId="{8D0493F5-3851-5547-A58B-1AA236C853AC}" destId="{A727B304-185B-4049-83E8-69AE6F4CA62C}" srcOrd="0" destOrd="0" presId="urn:microsoft.com/office/officeart/2005/8/layout/cycle7"/>
    <dgm:cxn modelId="{5F302358-2295-EC43-9F9F-A2DA433F60F0}" type="presParOf" srcId="{4C406F74-021B-754C-8E11-E2FF6AFC3FF6}" destId="{AA1E2D66-175D-B745-943B-C8F20366F18D}" srcOrd="0" destOrd="0" presId="urn:microsoft.com/office/officeart/2005/8/layout/cycle7"/>
    <dgm:cxn modelId="{4526700F-533C-8048-A4EE-48A73CAB39D9}" type="presParOf" srcId="{4C406F74-021B-754C-8E11-E2FF6AFC3FF6}" destId="{28C7592E-E7FC-284F-9317-69D37F8E1967}" srcOrd="1" destOrd="0" presId="urn:microsoft.com/office/officeart/2005/8/layout/cycle7"/>
    <dgm:cxn modelId="{2B5B191E-239D-4D47-A8A2-6CF59EEE4D94}" type="presParOf" srcId="{28C7592E-E7FC-284F-9317-69D37F8E1967}" destId="{539E3FD4-4C46-BC4A-AAFC-67657DB113CB}" srcOrd="0" destOrd="0" presId="urn:microsoft.com/office/officeart/2005/8/layout/cycle7"/>
    <dgm:cxn modelId="{8FF44308-76CA-9745-A425-BB2404D524FD}" type="presParOf" srcId="{4C406F74-021B-754C-8E11-E2FF6AFC3FF6}" destId="{2FDE7541-EB08-5340-83B0-BE9D35C85150}" srcOrd="2" destOrd="0" presId="urn:microsoft.com/office/officeart/2005/8/layout/cycle7"/>
    <dgm:cxn modelId="{103920C5-85FC-3B45-ACB7-B5597C78E7C5}" type="presParOf" srcId="{4C406F74-021B-754C-8E11-E2FF6AFC3FF6}" destId="{EBC3EFC2-2A32-EE45-AD88-A56D4CF107CA}" srcOrd="3" destOrd="0" presId="urn:microsoft.com/office/officeart/2005/8/layout/cycle7"/>
    <dgm:cxn modelId="{759C4446-7806-7441-A166-B89C8C978A93}" type="presParOf" srcId="{EBC3EFC2-2A32-EE45-AD88-A56D4CF107CA}" destId="{DE6EA77E-D2A9-0449-86E6-F319666E3C16}" srcOrd="0" destOrd="0" presId="urn:microsoft.com/office/officeart/2005/8/layout/cycle7"/>
    <dgm:cxn modelId="{155CFF6C-1DB3-714F-B2FC-C25D9A5FCECD}" type="presParOf" srcId="{4C406F74-021B-754C-8E11-E2FF6AFC3FF6}" destId="{A727B304-185B-4049-83E8-69AE6F4CA62C}" srcOrd="4" destOrd="0" presId="urn:microsoft.com/office/officeart/2005/8/layout/cycle7"/>
    <dgm:cxn modelId="{766ADC21-9DAF-FB44-B8A9-4E9B625F9B09}" type="presParOf" srcId="{4C406F74-021B-754C-8E11-E2FF6AFC3FF6}" destId="{905AA011-6990-2542-A9A4-DA49CE2EEC91}" srcOrd="5" destOrd="0" presId="urn:microsoft.com/office/officeart/2005/8/layout/cycle7"/>
    <dgm:cxn modelId="{D73EED58-7C99-F94B-990E-D2DD02489FFB}" type="presParOf" srcId="{905AA011-6990-2542-A9A4-DA49CE2EEC91}" destId="{67AA25C8-582C-4F45-BA37-B4E1A4A197DE}"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93773-F280-F247-9A44-7785A8187887}">
      <dsp:nvSpPr>
        <dsp:cNvPr id="0" name=""/>
        <dsp:cNvSpPr/>
      </dsp:nvSpPr>
      <dsp:spPr>
        <a:xfrm rot="2492205">
          <a:off x="3639337" y="3513787"/>
          <a:ext cx="821165" cy="44121"/>
        </a:xfrm>
        <a:custGeom>
          <a:avLst/>
          <a:gdLst/>
          <a:ahLst/>
          <a:cxnLst/>
          <a:rect l="0" t="0" r="0" b="0"/>
          <a:pathLst>
            <a:path>
              <a:moveTo>
                <a:pt x="0" y="22060"/>
              </a:moveTo>
              <a:lnTo>
                <a:pt x="821165" y="2206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97F730-3536-814E-890E-72FA8353C432}">
      <dsp:nvSpPr>
        <dsp:cNvPr id="0" name=""/>
        <dsp:cNvSpPr/>
      </dsp:nvSpPr>
      <dsp:spPr>
        <a:xfrm rot="21442527">
          <a:off x="3742110" y="2433007"/>
          <a:ext cx="907329" cy="44121"/>
        </a:xfrm>
        <a:custGeom>
          <a:avLst/>
          <a:gdLst/>
          <a:ahLst/>
          <a:cxnLst/>
          <a:rect l="0" t="0" r="0" b="0"/>
          <a:pathLst>
            <a:path>
              <a:moveTo>
                <a:pt x="0" y="22060"/>
              </a:moveTo>
              <a:lnTo>
                <a:pt x="907329" y="2206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8E90EB-DD97-E04F-9D86-4663BDC5C85B}">
      <dsp:nvSpPr>
        <dsp:cNvPr id="0" name=""/>
        <dsp:cNvSpPr/>
      </dsp:nvSpPr>
      <dsp:spPr>
        <a:xfrm rot="19038080">
          <a:off x="3641559" y="1453918"/>
          <a:ext cx="762265" cy="44121"/>
        </a:xfrm>
        <a:custGeom>
          <a:avLst/>
          <a:gdLst/>
          <a:ahLst/>
          <a:cxnLst/>
          <a:rect l="0" t="0" r="0" b="0"/>
          <a:pathLst>
            <a:path>
              <a:moveTo>
                <a:pt x="0" y="22060"/>
              </a:moveTo>
              <a:lnTo>
                <a:pt x="762265" y="2206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5A2F34-8454-A44A-B757-C6044FBD722F}">
      <dsp:nvSpPr>
        <dsp:cNvPr id="0" name=""/>
        <dsp:cNvSpPr/>
      </dsp:nvSpPr>
      <dsp:spPr>
        <a:xfrm>
          <a:off x="1446097" y="1095387"/>
          <a:ext cx="2800593" cy="26081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C5CA3AD-2E68-2048-B97E-78C0A1F682F7}">
      <dsp:nvSpPr>
        <dsp:cNvPr id="0" name=""/>
        <dsp:cNvSpPr/>
      </dsp:nvSpPr>
      <dsp:spPr>
        <a:xfrm>
          <a:off x="4110702" y="1360"/>
          <a:ext cx="1449407" cy="1449407"/>
        </a:xfrm>
        <a:prstGeom prst="ellipse">
          <a:avLst/>
        </a:prstGeom>
        <a:solidFill>
          <a:schemeClr val="accent2">
            <a:hueOff val="915447"/>
            <a:satOff val="-16269"/>
            <a:lumOff val="523"/>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Statewide</a:t>
          </a:r>
          <a:endParaRPr lang="en-US" sz="1600" kern="1200" dirty="0"/>
        </a:p>
      </dsp:txBody>
      <dsp:txXfrm>
        <a:off x="4322963" y="213621"/>
        <a:ext cx="1024885" cy="1024885"/>
      </dsp:txXfrm>
    </dsp:sp>
    <dsp:sp modelId="{B605FAA0-7E4D-F64E-A804-662FF76A5B78}">
      <dsp:nvSpPr>
        <dsp:cNvPr id="0" name=""/>
        <dsp:cNvSpPr/>
      </dsp:nvSpPr>
      <dsp:spPr>
        <a:xfrm>
          <a:off x="4648204" y="1676406"/>
          <a:ext cx="1449407" cy="1449407"/>
        </a:xfrm>
        <a:prstGeom prst="ellipse">
          <a:avLst/>
        </a:prstGeom>
        <a:solidFill>
          <a:schemeClr val="accent2">
            <a:hueOff val="1830893"/>
            <a:satOff val="-32539"/>
            <a:lumOff val="1046"/>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Community-initiated</a:t>
          </a:r>
        </a:p>
      </dsp:txBody>
      <dsp:txXfrm>
        <a:off x="4860465" y="1888667"/>
        <a:ext cx="1024885" cy="1024885"/>
      </dsp:txXfrm>
    </dsp:sp>
    <dsp:sp modelId="{EDB164A4-97E4-9E49-BD50-8D88BE063EE3}">
      <dsp:nvSpPr>
        <dsp:cNvPr id="0" name=""/>
        <dsp:cNvSpPr/>
      </dsp:nvSpPr>
      <dsp:spPr>
        <a:xfrm>
          <a:off x="4165565" y="3569848"/>
          <a:ext cx="1481613" cy="1449407"/>
        </a:xfrm>
        <a:prstGeom prst="ellipse">
          <a:avLst/>
        </a:prstGeom>
        <a:solidFill>
          <a:schemeClr val="accent2">
            <a:hueOff val="2746340"/>
            <a:satOff val="-48808"/>
            <a:lumOff val="1569"/>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College- initiated</a:t>
          </a:r>
        </a:p>
      </dsp:txBody>
      <dsp:txXfrm>
        <a:off x="4382542" y="3782109"/>
        <a:ext cx="1047659" cy="1024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E2D66-175D-B745-943B-C8F20366F18D}">
      <dsp:nvSpPr>
        <dsp:cNvPr id="0" name=""/>
        <dsp:cNvSpPr/>
      </dsp:nvSpPr>
      <dsp:spPr>
        <a:xfrm>
          <a:off x="2602946" y="949408"/>
          <a:ext cx="2805906" cy="14029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Post-secondary outcomes</a:t>
          </a:r>
        </a:p>
      </dsp:txBody>
      <dsp:txXfrm>
        <a:off x="2644037" y="990499"/>
        <a:ext cx="2723724" cy="1320771"/>
      </dsp:txXfrm>
    </dsp:sp>
    <dsp:sp modelId="{28C7592E-E7FC-284F-9317-69D37F8E1967}">
      <dsp:nvSpPr>
        <dsp:cNvPr id="0" name=""/>
        <dsp:cNvSpPr/>
      </dsp:nvSpPr>
      <dsp:spPr>
        <a:xfrm rot="3133746">
          <a:off x="4594444" y="3038863"/>
          <a:ext cx="1461927" cy="4910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741754" y="3137070"/>
        <a:ext cx="1167307" cy="294619"/>
      </dsp:txXfrm>
    </dsp:sp>
    <dsp:sp modelId="{2FDE7541-EB08-5340-83B0-BE9D35C85150}">
      <dsp:nvSpPr>
        <dsp:cNvPr id="0" name=""/>
        <dsp:cNvSpPr/>
      </dsp:nvSpPr>
      <dsp:spPr>
        <a:xfrm>
          <a:off x="4977704" y="4014141"/>
          <a:ext cx="2805906" cy="14029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Community development outcomes</a:t>
          </a:r>
        </a:p>
      </dsp:txBody>
      <dsp:txXfrm>
        <a:off x="5018795" y="4055232"/>
        <a:ext cx="2723724" cy="1320771"/>
      </dsp:txXfrm>
    </dsp:sp>
    <dsp:sp modelId="{EBC3EFC2-2A32-EE45-AD88-A56D4CF107CA}">
      <dsp:nvSpPr>
        <dsp:cNvPr id="0" name=""/>
        <dsp:cNvSpPr/>
      </dsp:nvSpPr>
      <dsp:spPr>
        <a:xfrm rot="10800000">
          <a:off x="3333036" y="4470101"/>
          <a:ext cx="1461927" cy="4910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480346" y="4568308"/>
        <a:ext cx="1167307" cy="294619"/>
      </dsp:txXfrm>
    </dsp:sp>
    <dsp:sp modelId="{A727B304-185B-4049-83E8-69AE6F4CA62C}">
      <dsp:nvSpPr>
        <dsp:cNvPr id="0" name=""/>
        <dsp:cNvSpPr/>
      </dsp:nvSpPr>
      <dsp:spPr>
        <a:xfrm>
          <a:off x="344389" y="4014141"/>
          <a:ext cx="2805906" cy="14029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Birth to grade 12 outcomes</a:t>
          </a:r>
        </a:p>
      </dsp:txBody>
      <dsp:txXfrm>
        <a:off x="385480" y="4055232"/>
        <a:ext cx="2723724" cy="1320771"/>
      </dsp:txXfrm>
    </dsp:sp>
    <dsp:sp modelId="{905AA011-6990-2542-A9A4-DA49CE2EEC91}">
      <dsp:nvSpPr>
        <dsp:cNvPr id="0" name=""/>
        <dsp:cNvSpPr/>
      </dsp:nvSpPr>
      <dsp:spPr>
        <a:xfrm rot="18383303">
          <a:off x="2036568" y="3029533"/>
          <a:ext cx="1461927" cy="4910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183878" y="3127740"/>
        <a:ext cx="1167307" cy="29461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0.3915</cdr:x>
      <cdr:y>0.90953</cdr:y>
    </cdr:from>
    <cdr:to>
      <cdr:x>0.53925</cdr:x>
      <cdr:y>1</cdr:y>
    </cdr:to>
    <cdr:sp macro="" textlink="">
      <cdr:nvSpPr>
        <cdr:cNvPr id="4" name="TextBox 3">
          <a:extLst xmlns:a="http://schemas.openxmlformats.org/drawingml/2006/main">
            <a:ext uri="{FF2B5EF4-FFF2-40B4-BE49-F238E27FC236}">
              <a16:creationId xmlns:a16="http://schemas.microsoft.com/office/drawing/2014/main" id="{ECD13204-FC42-4414-AAC9-410A95DF0AF1}"/>
            </a:ext>
          </a:extLst>
        </cdr:cNvPr>
        <cdr:cNvSpPr txBox="1"/>
      </cdr:nvSpPr>
      <cdr:spPr>
        <a:xfrm xmlns:a="http://schemas.openxmlformats.org/drawingml/2006/main">
          <a:off x="4773168" y="4227784"/>
          <a:ext cx="1801368" cy="4205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t>Miles from Kalamazoo CBD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13C2D830-7884-4F2C-B75D-D801721FCB61}" type="datetimeFigureOut">
              <a:rPr lang="en-US" smtClean="0"/>
              <a:pPr/>
              <a:t>10/31/19</a:t>
            </a:fld>
            <a:endParaRPr lang="en-US"/>
          </a:p>
        </p:txBody>
      </p:sp>
      <p:sp>
        <p:nvSpPr>
          <p:cNvPr id="4" name="Slide Image Placeholder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257550"/>
            <a:ext cx="97536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B7E9B858-3EAF-408C-91B0-3B0FD31F2357}" type="slidenum">
              <a:rPr lang="en-US" smtClean="0"/>
              <a:pPr/>
              <a:t>‹#›</a:t>
            </a:fld>
            <a:endParaRPr lang="en-US"/>
          </a:p>
        </p:txBody>
      </p:sp>
    </p:spTree>
    <p:extLst>
      <p:ext uri="{BB962C8B-B14F-4D97-AF65-F5344CB8AC3E}">
        <p14:creationId xmlns:p14="http://schemas.microsoft.com/office/powerpoint/2010/main" val="2999360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pjohn.org/promise/research-by-out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lstStyle/>
          <a:p>
            <a:r>
              <a:rPr lang="en-US" dirty="0"/>
              <a:t>Michelle slides 1-7</a:t>
            </a:r>
          </a:p>
        </p:txBody>
      </p:sp>
      <p:sp>
        <p:nvSpPr>
          <p:cNvPr id="4" name="Slide Number Placeholder 3"/>
          <p:cNvSpPr>
            <a:spLocks noGrp="1"/>
          </p:cNvSpPr>
          <p:nvPr>
            <p:ph type="sldNum" sz="quarter" idx="10"/>
          </p:nvPr>
        </p:nvSpPr>
        <p:spPr/>
        <p:txBody>
          <a:bodyPr/>
          <a:lstStyle/>
          <a:p>
            <a:fld id="{B7E9B858-3EAF-408C-91B0-3B0FD31F2357}" type="slidenum">
              <a:rPr lang="en-US" smtClean="0"/>
              <a:pPr/>
              <a:t>1</a:t>
            </a:fld>
            <a:endParaRPr lang="en-US"/>
          </a:p>
        </p:txBody>
      </p:sp>
    </p:spTree>
    <p:extLst>
      <p:ext uri="{BB962C8B-B14F-4D97-AF65-F5344CB8AC3E}">
        <p14:creationId xmlns:p14="http://schemas.microsoft.com/office/powerpoint/2010/main" val="2579118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Colleges initiate these programs b/c they have some institutional goals: recruit more students (locally?), retain them, support them through completion, perhaps increase diversity? Institutions are presumably evaluating how they're doing on this. Other goals like increasing the visibility of the institution in the broader community, etc.</a:t>
            </a:r>
          </a:p>
        </p:txBody>
      </p:sp>
      <p:sp>
        <p:nvSpPr>
          <p:cNvPr id="4" name="Slide Number Placeholder 3"/>
          <p:cNvSpPr>
            <a:spLocks noGrp="1"/>
          </p:cNvSpPr>
          <p:nvPr>
            <p:ph type="sldNum" sz="quarter" idx="10"/>
          </p:nvPr>
        </p:nvSpPr>
        <p:spPr/>
        <p:txBody>
          <a:bodyPr/>
          <a:lstStyle/>
          <a:p>
            <a:fld id="{B7E9B858-3EAF-408C-91B0-3B0FD31F2357}" type="slidenum">
              <a:rPr lang="en-US" smtClean="0"/>
              <a:pPr/>
              <a:t>11</a:t>
            </a:fld>
            <a:endParaRPr lang="en-US"/>
          </a:p>
        </p:txBody>
      </p:sp>
    </p:spTree>
    <p:extLst>
      <p:ext uri="{BB962C8B-B14F-4D97-AF65-F5344CB8AC3E}">
        <p14:creationId xmlns:p14="http://schemas.microsoft.com/office/powerpoint/2010/main" val="277250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summarize the findings of rigorous research studies that have investigated the various outcomes of Promise programs.</a:t>
            </a:r>
          </a:p>
          <a:p>
            <a:r>
              <a:rPr lang="en-US" dirty="0"/>
              <a:t>Only those studies that use a methodology that can assign causation are included here. Other information about program outcomes may come from administrative data, descriptive studies, institutional research units, or dashboards compiled by Promise programs or outside evaluators.</a:t>
            </a:r>
          </a:p>
          <a:p>
            <a:r>
              <a:rPr lang="en-US" dirty="0"/>
              <a:t>Green cells indicate that a topic has been studied. Light gray cells indicate that no causal research has taken place in this area. Dark gray cells signify quasi-experimental methodologies with some limitations. Check marks signify that positive and statistically significant effects have been found. Asterisks indicate mixed results.</a:t>
            </a:r>
          </a:p>
          <a:p>
            <a:r>
              <a:rPr lang="en-US" dirty="0"/>
              <a:t>Relevant studies can be accessed at </a:t>
            </a:r>
            <a:r>
              <a:rPr lang="en-US" dirty="0">
                <a:hlinkClick r:id="rId3"/>
              </a:rPr>
              <a:t>this link</a:t>
            </a:r>
            <a:r>
              <a:rPr lang="en-US" dirty="0"/>
              <a:t>.</a:t>
            </a:r>
          </a:p>
          <a:p>
            <a:r>
              <a:rPr lang="en-US" dirty="0"/>
              <a:t>If you have new or updated studies that should be reviewed and included in this summary, please contact the presenters.</a:t>
            </a:r>
          </a:p>
          <a:p>
            <a:endParaRPr lang="en-US" dirty="0"/>
          </a:p>
        </p:txBody>
      </p:sp>
      <p:sp>
        <p:nvSpPr>
          <p:cNvPr id="4" name="Slide Number Placeholder 3"/>
          <p:cNvSpPr>
            <a:spLocks noGrp="1"/>
          </p:cNvSpPr>
          <p:nvPr>
            <p:ph type="sldNum" sz="quarter" idx="5"/>
          </p:nvPr>
        </p:nvSpPr>
        <p:spPr/>
        <p:txBody>
          <a:bodyPr/>
          <a:lstStyle/>
          <a:p>
            <a:fld id="{B7E9B858-3EAF-408C-91B0-3B0FD31F2357}" type="slidenum">
              <a:rPr lang="en-US" smtClean="0"/>
              <a:pPr/>
              <a:t>12</a:t>
            </a:fld>
            <a:endParaRPr lang="en-US"/>
          </a:p>
        </p:txBody>
      </p:sp>
    </p:spTree>
    <p:extLst>
      <p:ext uri="{BB962C8B-B14F-4D97-AF65-F5344CB8AC3E}">
        <p14:creationId xmlns:p14="http://schemas.microsoft.com/office/powerpoint/2010/main" val="3324524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normAutofit/>
          </a:bodyPr>
          <a:lstStyle/>
          <a:p>
            <a:r>
              <a:rPr lang="en-US" dirty="0"/>
              <a:t>K-12 impacts</a:t>
            </a:r>
          </a:p>
          <a:p>
            <a:endParaRPr lang="en-US" dirty="0"/>
          </a:p>
          <a:p>
            <a:r>
              <a:rPr lang="en-US" dirty="0"/>
              <a:t>Outcomes down left hand side– aspirations/college culture, enrollment in district, achievement</a:t>
            </a:r>
          </a:p>
          <a:p>
            <a:r>
              <a:rPr lang="en-US" dirty="0"/>
              <a:t>Across the top, types of</a:t>
            </a:r>
            <a:r>
              <a:rPr lang="en-US" baseline="0" dirty="0"/>
              <a:t> Promise programs</a:t>
            </a:r>
          </a:p>
          <a:p>
            <a:r>
              <a:rPr lang="en-US" baseline="0" dirty="0"/>
              <a:t>Gray not explored via rigorous quasi-experimental or systematic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Green….positive finding, check mark significant; </a:t>
            </a:r>
            <a:r>
              <a:rPr lang="en-US" dirty="0"/>
              <a:t>Gray - not explored</a:t>
            </a:r>
          </a:p>
          <a:p>
            <a:r>
              <a:rPr lang="en-US" baseline="0" dirty="0"/>
              <a:t>Lots of nuance– studies explore race and class with interesting findings. </a:t>
            </a:r>
            <a:endParaRPr lang="en-US" dirty="0"/>
          </a:p>
          <a:p>
            <a:endParaRPr lang="en-US" dirty="0"/>
          </a:p>
          <a:p>
            <a:r>
              <a:rPr lang="en-US" dirty="0"/>
              <a:t>Local community initiated-  Across locally-initiated programs, when studied, the findings are positive and statistically significant</a:t>
            </a:r>
          </a:p>
          <a:p>
            <a:r>
              <a:rPr lang="en-US" dirty="0"/>
              <a:t>- highlight Kalamazoo and El Dorado as the most fully studied in this category</a:t>
            </a:r>
          </a:p>
          <a:p>
            <a:endParaRPr lang="en-US" dirty="0"/>
          </a:p>
          <a:p>
            <a:r>
              <a:rPr lang="en-US" dirty="0"/>
              <a:t>State initiated-note FAFSA completion rates in Oregon, Tennessee, and Rhode Island as evidence of changes in high school</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7E9B858-3EAF-408C-91B0-3B0FD31F2357}" type="slidenum">
              <a:rPr lang="en-US" smtClean="0"/>
              <a:pPr/>
              <a:t>13</a:t>
            </a:fld>
            <a:endParaRPr lang="en-US"/>
          </a:p>
        </p:txBody>
      </p:sp>
    </p:spTree>
    <p:extLst>
      <p:ext uri="{BB962C8B-B14F-4D97-AF65-F5344CB8AC3E}">
        <p14:creationId xmlns:p14="http://schemas.microsoft.com/office/powerpoint/2010/main" val="160169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B7E9B858-3EAF-408C-91B0-3B0FD31F2357}" type="slidenum">
              <a:rPr lang="en-US" smtClean="0"/>
              <a:pPr/>
              <a:t>17</a:t>
            </a:fld>
            <a:endParaRPr lang="en-US"/>
          </a:p>
        </p:txBody>
      </p:sp>
    </p:spTree>
    <p:extLst>
      <p:ext uri="{BB962C8B-B14F-4D97-AF65-F5344CB8AC3E}">
        <p14:creationId xmlns:p14="http://schemas.microsoft.com/office/powerpoint/2010/main" val="1770020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normAutofit/>
          </a:bodyPr>
          <a:lstStyle/>
          <a:p>
            <a:r>
              <a:rPr lang="en-US" dirty="0"/>
              <a:t>Michelle – slides 15-22</a:t>
            </a:r>
          </a:p>
          <a:p>
            <a:endParaRPr lang="en-US" dirty="0"/>
          </a:p>
          <a:p>
            <a:r>
              <a:rPr lang="en-US" dirty="0"/>
              <a:t>Postsecondary impacts</a:t>
            </a:r>
          </a:p>
          <a:p>
            <a:endParaRPr lang="en-US" dirty="0"/>
          </a:p>
          <a:p>
            <a:r>
              <a:rPr lang="en-US" dirty="0"/>
              <a:t>Outcomes down left hand side–postsecondary enrollment, matching, persistence, degree completion</a:t>
            </a:r>
          </a:p>
          <a:p>
            <a:r>
              <a:rPr lang="en-US" dirty="0"/>
              <a:t>Across the top, types of</a:t>
            </a:r>
            <a:r>
              <a:rPr lang="en-US" baseline="0" dirty="0"/>
              <a:t> Promise programs</a:t>
            </a:r>
          </a:p>
          <a:p>
            <a:r>
              <a:rPr lang="en-US" baseline="0" dirty="0"/>
              <a:t>Gray not explored via rigorous quasi-experimental or systematic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Green….positive finding, check mark significant; </a:t>
            </a:r>
            <a:r>
              <a:rPr lang="en-US" dirty="0"/>
              <a:t>Gray - not explored</a:t>
            </a:r>
          </a:p>
          <a:p>
            <a:r>
              <a:rPr lang="en-US" baseline="0" dirty="0"/>
              <a:t>Lots of nuance– studies explore race and class with interesting findings. </a:t>
            </a:r>
            <a:endParaRPr lang="en-US" dirty="0"/>
          </a:p>
          <a:p>
            <a:endParaRPr lang="en-US" dirty="0"/>
          </a:p>
          <a:p>
            <a:r>
              <a:rPr lang="en-US" dirty="0"/>
              <a:t>Local community initiated-  Across locally-initiated programs, when studied, the findings are positive and statistically significant. Most studied communities are Kalamazoo, El Dorado, Pittsburgh, and Say Yes. Note design variations.</a:t>
            </a:r>
          </a:p>
          <a:p>
            <a:endParaRPr lang="en-US" dirty="0"/>
          </a:p>
          <a:p>
            <a:r>
              <a:rPr lang="en-US" dirty="0"/>
              <a:t>Community college-initiated</a:t>
            </a:r>
          </a:p>
          <a:p>
            <a:endParaRPr lang="en-US" dirty="0"/>
          </a:p>
          <a:p>
            <a:r>
              <a:rPr lang="en-US" dirty="0"/>
              <a:t>State initiated- will depend on program structure, many of them are quite new, no rigorous studies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7E9B858-3EAF-408C-91B0-3B0FD31F2357}" type="slidenum">
              <a:rPr lang="en-US" smtClean="0"/>
              <a:pPr/>
              <a:t>18</a:t>
            </a:fld>
            <a:endParaRPr lang="en-US"/>
          </a:p>
        </p:txBody>
      </p:sp>
    </p:spTree>
    <p:extLst>
      <p:ext uri="{BB962C8B-B14F-4D97-AF65-F5344CB8AC3E}">
        <p14:creationId xmlns:p14="http://schemas.microsoft.com/office/powerpoint/2010/main" val="3676952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distinctions are 2.5 GPA requirement for Oregon Promise, last-dollar-plus  stipend in Oregon, mentorship component in Tennessee </a:t>
            </a:r>
          </a:p>
        </p:txBody>
      </p:sp>
      <p:sp>
        <p:nvSpPr>
          <p:cNvPr id="4" name="Slide Number Placeholder 3"/>
          <p:cNvSpPr>
            <a:spLocks noGrp="1"/>
          </p:cNvSpPr>
          <p:nvPr>
            <p:ph type="sldNum" sz="quarter" idx="5"/>
          </p:nvPr>
        </p:nvSpPr>
        <p:spPr/>
        <p:txBody>
          <a:bodyPr/>
          <a:lstStyle/>
          <a:p>
            <a:fld id="{B7E9B858-3EAF-408C-91B0-3B0FD31F2357}" type="slidenum">
              <a:rPr lang="en-US" smtClean="0"/>
              <a:pPr/>
              <a:t>19</a:t>
            </a:fld>
            <a:endParaRPr lang="en-US"/>
          </a:p>
        </p:txBody>
      </p:sp>
    </p:spTree>
    <p:extLst>
      <p:ext uri="{BB962C8B-B14F-4D97-AF65-F5344CB8AC3E}">
        <p14:creationId xmlns:p14="http://schemas.microsoft.com/office/powerpoint/2010/main" val="1633394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E9B858-3EAF-408C-91B0-3B0FD31F2357}" type="slidenum">
              <a:rPr lang="en-US" smtClean="0"/>
              <a:pPr/>
              <a:t>20</a:t>
            </a:fld>
            <a:endParaRPr lang="en-US"/>
          </a:p>
        </p:txBody>
      </p:sp>
    </p:spTree>
    <p:extLst>
      <p:ext uri="{BB962C8B-B14F-4D97-AF65-F5344CB8AC3E}">
        <p14:creationId xmlns:p14="http://schemas.microsoft.com/office/powerpoint/2010/main" val="273487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181" indent="-170181" defTabSz="914272">
              <a:buFont typeface="Arial" charset="0"/>
              <a:buChar char="•"/>
            </a:pPr>
            <a:r>
              <a:rPr lang="en-US" dirty="0"/>
              <a:t>Since</a:t>
            </a:r>
            <a:r>
              <a:rPr lang="en-US" baseline="0" dirty="0"/>
              <a:t> </a:t>
            </a:r>
            <a:r>
              <a:rPr lang="en-US" dirty="0"/>
              <a:t>TN Promise, FAFSA filing among high</a:t>
            </a:r>
            <a:r>
              <a:rPr lang="en-US" baseline="0" dirty="0"/>
              <a:t> school seniors in TN (public and private HSs) has increased by 13 percentage points. </a:t>
            </a:r>
          </a:p>
          <a:p>
            <a:pPr defTabSz="914272"/>
            <a:endParaRPr lang="en-US" baseline="0" dirty="0"/>
          </a:p>
          <a:p>
            <a:pPr marL="170181" indent="-170181" defTabSz="914272">
              <a:buFont typeface="Arial" charset="0"/>
              <a:buChar char="•"/>
            </a:pPr>
            <a:r>
              <a:rPr lang="en-US" baseline="0" dirty="0"/>
              <a:t>TN has been first in the nation for FAFSA filing for the past 3 years, and is leading the nation currently with about 79 percent filing</a:t>
            </a:r>
          </a:p>
          <a:p>
            <a:pPr marL="170181" indent="-170181" defTabSz="914272">
              <a:buFont typeface="Arial" charset="0"/>
              <a:buChar char="•"/>
            </a:pPr>
            <a:r>
              <a:rPr lang="en-US" baseline="0" dirty="0"/>
              <a:t>Working to close gaps re: equity; work with those who file a FAFSA but don’t actually enroll (about 25 percent of filers.)</a:t>
            </a:r>
          </a:p>
          <a:p>
            <a:pPr defTabSz="914272"/>
            <a:endParaRPr lang="en-US" baseline="0" dirty="0"/>
          </a:p>
          <a:p>
            <a:pPr marL="170181" indent="-170181" defTabSz="914272">
              <a:buFont typeface="Arial" charset="0"/>
              <a:buChar char="•"/>
            </a:pPr>
            <a:r>
              <a:rPr lang="en-US" baseline="0" dirty="0"/>
              <a:t>Tracking by state and by high school each week, providing feedback to principals, counselors, etc.</a:t>
            </a:r>
          </a:p>
        </p:txBody>
      </p:sp>
      <p:sp>
        <p:nvSpPr>
          <p:cNvPr id="4" name="Slide Number Placeholder 3"/>
          <p:cNvSpPr>
            <a:spLocks noGrp="1"/>
          </p:cNvSpPr>
          <p:nvPr>
            <p:ph type="sldNum" sz="quarter" idx="10"/>
          </p:nvPr>
        </p:nvSpPr>
        <p:spPr/>
        <p:txBody>
          <a:bodyPr/>
          <a:lstStyle/>
          <a:p>
            <a:fld id="{DE8B79F1-B7B6-4FD2-9263-BB9B47A67CD8}" type="slidenum">
              <a:rPr lang="en-US" smtClean="0"/>
              <a:t>21</a:t>
            </a:fld>
            <a:endParaRPr lang="en-US"/>
          </a:p>
        </p:txBody>
      </p:sp>
    </p:spTree>
    <p:extLst>
      <p:ext uri="{BB962C8B-B14F-4D97-AF65-F5344CB8AC3E}">
        <p14:creationId xmlns:p14="http://schemas.microsoft.com/office/powerpoint/2010/main" val="262539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Student debt -- Borrowing decreasing; TN 10</a:t>
            </a:r>
            <a:r>
              <a:rPr lang="en-US" sz="1200" baseline="30000" dirty="0"/>
              <a:t>th</a:t>
            </a:r>
            <a:r>
              <a:rPr lang="en-US" sz="1200" dirty="0"/>
              <a:t> lowest (~$25K)</a:t>
            </a:r>
          </a:p>
          <a:p>
            <a:endParaRPr lang="en-US" sz="100" dirty="0"/>
          </a:p>
          <a:p>
            <a:r>
              <a:rPr lang="en-US" sz="1200" dirty="0"/>
              <a:t>Decline in enrollments at many four-year institutions, especially in year 1</a:t>
            </a:r>
          </a:p>
          <a:p>
            <a:endParaRPr lang="en-US" dirty="0"/>
          </a:p>
        </p:txBody>
      </p:sp>
      <p:sp>
        <p:nvSpPr>
          <p:cNvPr id="4" name="Slide Number Placeholder 3"/>
          <p:cNvSpPr>
            <a:spLocks noGrp="1"/>
          </p:cNvSpPr>
          <p:nvPr>
            <p:ph type="sldNum" sz="quarter" idx="5"/>
          </p:nvPr>
        </p:nvSpPr>
        <p:spPr/>
        <p:txBody>
          <a:bodyPr/>
          <a:lstStyle/>
          <a:p>
            <a:fld id="{B7E9B858-3EAF-408C-91B0-3B0FD31F2357}" type="slidenum">
              <a:rPr lang="en-US" smtClean="0"/>
              <a:pPr/>
              <a:t>22</a:t>
            </a:fld>
            <a:endParaRPr lang="en-US"/>
          </a:p>
        </p:txBody>
      </p:sp>
    </p:spTree>
    <p:extLst>
      <p:ext uri="{BB962C8B-B14F-4D97-AF65-F5344CB8AC3E}">
        <p14:creationId xmlns:p14="http://schemas.microsoft.com/office/powerpoint/2010/main" val="232662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causal; quasi-experimental program design</a:t>
            </a:r>
          </a:p>
        </p:txBody>
      </p:sp>
      <p:sp>
        <p:nvSpPr>
          <p:cNvPr id="4" name="Slide Number Placeholder 3"/>
          <p:cNvSpPr>
            <a:spLocks noGrp="1"/>
          </p:cNvSpPr>
          <p:nvPr>
            <p:ph type="sldNum" sz="quarter" idx="5"/>
          </p:nvPr>
        </p:nvSpPr>
        <p:spPr/>
        <p:txBody>
          <a:bodyPr/>
          <a:lstStyle/>
          <a:p>
            <a:fld id="{B7E9B858-3EAF-408C-91B0-3B0FD31F2357}" type="slidenum">
              <a:rPr lang="en-US" smtClean="0"/>
              <a:pPr/>
              <a:t>24</a:t>
            </a:fld>
            <a:endParaRPr lang="en-US"/>
          </a:p>
        </p:txBody>
      </p:sp>
    </p:spTree>
    <p:extLst>
      <p:ext uri="{BB962C8B-B14F-4D97-AF65-F5344CB8AC3E}">
        <p14:creationId xmlns:p14="http://schemas.microsoft.com/office/powerpoint/2010/main" val="224666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E9B858-3EAF-408C-91B0-3B0FD31F2357}" type="slidenum">
              <a:rPr lang="en-US" smtClean="0"/>
              <a:pPr/>
              <a:t>2</a:t>
            </a:fld>
            <a:endParaRPr lang="en-US"/>
          </a:p>
        </p:txBody>
      </p:sp>
    </p:spTree>
    <p:extLst>
      <p:ext uri="{BB962C8B-B14F-4D97-AF65-F5344CB8AC3E}">
        <p14:creationId xmlns:p14="http://schemas.microsoft.com/office/powerpoint/2010/main" val="382148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matters – 2.5 GPA cutoff limited new students coming into cc’s; cc’s drew from students who would otherwise have attended 4-year colleges</a:t>
            </a:r>
          </a:p>
        </p:txBody>
      </p:sp>
      <p:sp>
        <p:nvSpPr>
          <p:cNvPr id="4" name="Slide Number Placeholder 3"/>
          <p:cNvSpPr>
            <a:spLocks noGrp="1"/>
          </p:cNvSpPr>
          <p:nvPr>
            <p:ph type="sldNum" sz="quarter" idx="5"/>
          </p:nvPr>
        </p:nvSpPr>
        <p:spPr/>
        <p:txBody>
          <a:bodyPr/>
          <a:lstStyle/>
          <a:p>
            <a:fld id="{B7E9B858-3EAF-408C-91B0-3B0FD31F2357}" type="slidenum">
              <a:rPr lang="en-US" smtClean="0"/>
              <a:pPr/>
              <a:t>25</a:t>
            </a:fld>
            <a:endParaRPr lang="en-US"/>
          </a:p>
        </p:txBody>
      </p:sp>
    </p:spTree>
    <p:extLst>
      <p:ext uri="{BB962C8B-B14F-4D97-AF65-F5344CB8AC3E}">
        <p14:creationId xmlns:p14="http://schemas.microsoft.com/office/powerpoint/2010/main" val="1636947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Jen – slides 23-24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Pittsburgh Promise is one of Pittsburgh’s signature educational reforms. The initiative began with the Pittsburgh Public Schools (PPS) class of 2008 with support from local industry and philanthropy, including a $100 million challenge grant from University of Pittsburgh Medical Center and over $10 million each from the Grable Foundation, the Heinz Endowments and The Pittsburgh Foundation.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eligibility requirements, Core/Extension, and eligible IHEs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first 5 years of Pittsburgh Promise, 71% of graduates eligible for some form of scholarship and of those, 64% used in the first year after HS graduation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enrollment increase is driven entirely by Core-eligible students attending four-year colleges and universities. Given the number of eligible students in this first five years of the Promise, this translates to approximately 200 </a:t>
            </a:r>
            <a:r>
              <a:rPr lang="en-US" u="sng" dirty="0"/>
              <a:t>additional</a:t>
            </a:r>
            <a:r>
              <a:rPr lang="en-US" dirty="0"/>
              <a:t> PPS graduates enrolling in postsecondary education who would not have enrolled otherwise. This is in addition to those PPS students who would have attended a postsecondary institution even without Promise support. </a:t>
            </a:r>
          </a:p>
          <a:p>
            <a:endParaRPr lang="en-US" dirty="0"/>
          </a:p>
        </p:txBody>
      </p:sp>
      <p:sp>
        <p:nvSpPr>
          <p:cNvPr id="4" name="Slide Number Placeholder 3"/>
          <p:cNvSpPr>
            <a:spLocks noGrp="1"/>
          </p:cNvSpPr>
          <p:nvPr>
            <p:ph type="sldNum" sz="quarter" idx="5"/>
          </p:nvPr>
        </p:nvSpPr>
        <p:spPr/>
        <p:txBody>
          <a:bodyPr/>
          <a:lstStyle/>
          <a:p>
            <a:fld id="{B7E9B858-3EAF-408C-91B0-3B0FD31F2357}" type="slidenum">
              <a:rPr lang="en-US" smtClean="0"/>
              <a:pPr/>
              <a:t>26</a:t>
            </a:fld>
            <a:endParaRPr lang="en-US"/>
          </a:p>
        </p:txBody>
      </p:sp>
    </p:spTree>
    <p:extLst>
      <p:ext uri="{BB962C8B-B14F-4D97-AF65-F5344CB8AC3E}">
        <p14:creationId xmlns:p14="http://schemas.microsoft.com/office/powerpoint/2010/main" val="646756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lvl="0"/>
            <a:r>
              <a:rPr lang="en-US" sz="1200" b="1" kern="1200" dirty="0">
                <a:solidFill>
                  <a:schemeClr val="tx1"/>
                </a:solidFill>
                <a:effectLst/>
                <a:latin typeface="+mn-lt"/>
                <a:ea typeface="+mn-ea"/>
                <a:cs typeface="+mn-cs"/>
              </a:rPr>
              <a:t>The Promise is keeping talented PPS graduates in-state for postsecondary education. </a:t>
            </a:r>
            <a:r>
              <a:rPr lang="en-US" sz="1200" kern="1200" dirty="0">
                <a:solidFill>
                  <a:schemeClr val="tx1"/>
                </a:solidFill>
                <a:effectLst/>
                <a:latin typeface="+mn-lt"/>
                <a:ea typeface="+mn-ea"/>
                <a:cs typeface="+mn-cs"/>
              </a:rPr>
              <a:t>Students consistently eligible for the full Promise are especially more likely to remain in state for postsecondary education as a result of the Promise. Before the Promise’s inception, approximately 58 percent of these students attended postsecondary institutions in state. With the Promise’s introduction, this rate increased to 68 percent. This translates to approximately 400 students selecting PA postsecondary institutions as a result of the Promise. Combined with point #2, this implies that approximately 200 students enrolled in PA institutions rather than attending outside of the state. In sum, the Promise is encouraging talented PPS graduates to remain in PA for postsecondary education, is encouraging students and families to invest in PA institutions of higher education, and likely is increasing the probability of these talented graduates contributing to the Pittsburgh and/or western PA economy in the future.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$10,000 per year Promise award makes a four-year institution a more viable option for many and particularly increases postsecondary persistence. </a:t>
            </a:r>
            <a:r>
              <a:rPr lang="en-US" sz="1200" kern="1200" dirty="0">
                <a:solidFill>
                  <a:schemeClr val="tx1"/>
                </a:solidFill>
                <a:effectLst/>
                <a:latin typeface="+mn-lt"/>
                <a:ea typeface="+mn-ea"/>
                <a:cs typeface="+mn-cs"/>
              </a:rPr>
              <a:t>In its third phase, when the Promise reached its maximum level of generosity ($10,000 / year), enrollment in a four-year institution increased among students at the threshold for eligibility from 22 percent to 35 percent, and enrollment and persistence in any postsecondary increased from 23 percent to 41 percent at the eligibility margin. In fact, impacts on four-year postsecondary enrollment and persistence are largest when the Promise was at full generosity. In a separate analysis, we find that the Promise has the largest impact on enrolling at an institution well matched to the student’s academic credentials when the Promise was most generous.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Impacts of this magnitude are quite substantial and imply that these Promise funds made a four-year institution a truly viable option. A critical feature of the Promise at this time was that funds could be used for costs of attendance beyond tuition and fees (e.g., room and board). Providing support for these non-tuition expenses may be important for low-income Promise recipients, in particular, whose tuition and fees may be covered by other need-based aid, such as Pell and PHEAA. With Promise funds limited to tuition and fees only, the lowest-income Pittsburgh students, perhaps counterintuitively, likely will be those left without Promise support. This may raise equity concerns. </a:t>
            </a:r>
          </a:p>
          <a:p>
            <a:r>
              <a:rPr lang="en-US" sz="1200" kern="1200" dirty="0">
                <a:solidFill>
                  <a:schemeClr val="tx1"/>
                </a:solidFill>
                <a:effectLst/>
                <a:latin typeface="+mn-lt"/>
                <a:ea typeface="+mn-ea"/>
                <a:cs typeface="+mn-cs"/>
              </a:rPr>
              <a:t>Page, L. C. &amp; </a:t>
            </a:r>
            <a:r>
              <a:rPr lang="en-US" sz="1200" kern="1200" dirty="0" err="1">
                <a:solidFill>
                  <a:schemeClr val="tx1"/>
                </a:solidFill>
                <a:effectLst/>
                <a:latin typeface="+mn-lt"/>
                <a:ea typeface="+mn-ea"/>
                <a:cs typeface="+mn-cs"/>
              </a:rPr>
              <a:t>Iriti</a:t>
            </a:r>
            <a:r>
              <a:rPr lang="en-US" sz="1200" kern="1200" dirty="0">
                <a:solidFill>
                  <a:schemeClr val="tx1"/>
                </a:solidFill>
                <a:effectLst/>
                <a:latin typeface="+mn-lt"/>
                <a:ea typeface="+mn-ea"/>
                <a:cs typeface="+mn-cs"/>
              </a:rPr>
              <a:t>, J. (2016). On undermatch and college cost: A case study of the Pittsburgh Promise. In Kelly, A. P., Howell, J. S. &amp; Satin-Bajaj, C. </a:t>
            </a:r>
            <a:r>
              <a:rPr lang="en-US" sz="1200" i="1" kern="1200" dirty="0">
                <a:solidFill>
                  <a:schemeClr val="tx1"/>
                </a:solidFill>
                <a:effectLst/>
                <a:latin typeface="+mn-lt"/>
                <a:ea typeface="+mn-ea"/>
                <a:cs typeface="+mn-cs"/>
              </a:rPr>
              <a:t>Matching students to opportunity: Expanding college choice, access, and quality</a:t>
            </a:r>
            <a:r>
              <a:rPr lang="en-US" sz="1200" kern="1200" dirty="0">
                <a:solidFill>
                  <a:schemeClr val="tx1"/>
                </a:solidFill>
                <a:effectLst/>
                <a:latin typeface="+mn-lt"/>
                <a:ea typeface="+mn-ea"/>
                <a:cs typeface="+mn-cs"/>
              </a:rPr>
              <a:t>. Cambridge, MA: Harvard Education Press. </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7E9B858-3EAF-408C-91B0-3B0FD31F2357}" type="slidenum">
              <a:rPr lang="en-US" smtClean="0"/>
              <a:pPr/>
              <a:t>27</a:t>
            </a:fld>
            <a:endParaRPr lang="en-US"/>
          </a:p>
        </p:txBody>
      </p:sp>
    </p:spTree>
    <p:extLst>
      <p:ext uri="{BB962C8B-B14F-4D97-AF65-F5344CB8AC3E}">
        <p14:creationId xmlns:p14="http://schemas.microsoft.com/office/powerpoint/2010/main" val="543968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normAutofit fontScale="85000" lnSpcReduction="20000"/>
          </a:bodyPr>
          <a:lstStyle/>
          <a:p>
            <a:r>
              <a:rPr lang="en-US" dirty="0"/>
              <a:t>Brad – 25 and ff</a:t>
            </a:r>
          </a:p>
          <a:p>
            <a:endParaRPr lang="en-US" dirty="0"/>
          </a:p>
          <a:p>
            <a:r>
              <a:rPr lang="en-US" dirty="0"/>
              <a:t>Community/economic development impacts</a:t>
            </a:r>
          </a:p>
          <a:p>
            <a:endParaRPr lang="en-US" dirty="0"/>
          </a:p>
          <a:p>
            <a:r>
              <a:rPr lang="en-US" dirty="0"/>
              <a:t>Outcomes down left hand side–housing values, migration impact, rate of return, and school district enrollment</a:t>
            </a:r>
          </a:p>
          <a:p>
            <a:r>
              <a:rPr lang="en-US" dirty="0"/>
              <a:t>Across the top, types of</a:t>
            </a:r>
            <a:r>
              <a:rPr lang="en-US" baseline="0" dirty="0"/>
              <a:t> Promise programs</a:t>
            </a:r>
          </a:p>
          <a:p>
            <a:r>
              <a:rPr lang="en-US" baseline="0" dirty="0"/>
              <a:t>Gray not explored via rigorous quasi-experimental or systematic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Green….positive finding, check mark significant; </a:t>
            </a:r>
            <a:r>
              <a:rPr lang="en-US" dirty="0"/>
              <a:t>Gray - not explored</a:t>
            </a:r>
          </a:p>
          <a:p>
            <a:r>
              <a:rPr lang="en-US" baseline="0" dirty="0"/>
              <a:t>Lots of nuance– studies explore race and class with interesting findings. </a:t>
            </a:r>
            <a:endParaRPr lang="en-US" dirty="0"/>
          </a:p>
          <a:p>
            <a:endParaRPr lang="en-US" dirty="0"/>
          </a:p>
          <a:p>
            <a:r>
              <a:rPr lang="en-US" dirty="0"/>
              <a:t>Local community initiated-  Across locally-initiated programs, when studied, the findings are positive and statistically significant. Most studied communities are Kalamazoo, Say Yes, and a </a:t>
            </a:r>
            <a:r>
              <a:rPr lang="en-US" dirty="0" err="1"/>
              <a:t>mulit</a:t>
            </a:r>
            <a:r>
              <a:rPr lang="en-US" dirty="0"/>
              <a:t>-site study. Note design variations– nature of the Promise design likely powerfully affects whether community/economic development impacts are realized.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Very under-studied in terms of impacts. Odd, too, considering these</a:t>
            </a:r>
            <a:r>
              <a:rPr lang="en-US" baseline="0" dirty="0"/>
              <a:t> are the goals that help set place-based programs apart!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Decline in out-migration from areas around Promise programs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Hard to study b/c of lack of ready data sets and multiple causes affecting outcomes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Explain that enrollment effect is both a K-12 impact and a community-level impact</a:t>
            </a:r>
            <a:endParaRPr lang="en-US" dirty="0"/>
          </a:p>
          <a:p>
            <a:endParaRPr lang="en-US" dirty="0"/>
          </a:p>
          <a:p>
            <a:endParaRPr lang="en-US" dirty="0"/>
          </a:p>
          <a:p>
            <a:r>
              <a:rPr lang="en-US" dirty="0"/>
              <a:t>Community college-initiated</a:t>
            </a:r>
          </a:p>
          <a:p>
            <a:endParaRPr lang="en-US" dirty="0"/>
          </a:p>
          <a:p>
            <a:r>
              <a:rPr lang="en-US" dirty="0"/>
              <a:t>State initiated-</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7E9B858-3EAF-408C-91B0-3B0FD31F2357}" type="slidenum">
              <a:rPr lang="en-US" smtClean="0"/>
              <a:pPr/>
              <a:t>28</a:t>
            </a:fld>
            <a:endParaRPr lang="en-US"/>
          </a:p>
        </p:txBody>
      </p:sp>
    </p:spTree>
    <p:extLst>
      <p:ext uri="{BB962C8B-B14F-4D97-AF65-F5344CB8AC3E}">
        <p14:creationId xmlns:p14="http://schemas.microsoft.com/office/powerpoint/2010/main" val="1696849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Robyn – 27-29</a:t>
            </a:r>
          </a:p>
        </p:txBody>
      </p:sp>
      <p:sp>
        <p:nvSpPr>
          <p:cNvPr id="4" name="Slide Number Placeholder 3"/>
          <p:cNvSpPr>
            <a:spLocks noGrp="1"/>
          </p:cNvSpPr>
          <p:nvPr>
            <p:ph type="sldNum" sz="quarter" idx="5"/>
          </p:nvPr>
        </p:nvSpPr>
        <p:spPr/>
        <p:txBody>
          <a:bodyPr/>
          <a:lstStyle/>
          <a:p>
            <a:fld id="{B7E9B858-3EAF-408C-91B0-3B0FD31F2357}" type="slidenum">
              <a:rPr lang="en-US" smtClean="0"/>
              <a:pPr/>
              <a:t>35</a:t>
            </a:fld>
            <a:endParaRPr lang="en-US"/>
          </a:p>
        </p:txBody>
      </p:sp>
    </p:spTree>
    <p:extLst>
      <p:ext uri="{BB962C8B-B14F-4D97-AF65-F5344CB8AC3E}">
        <p14:creationId xmlns:p14="http://schemas.microsoft.com/office/powerpoint/2010/main" val="3056414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 – 30-32</a:t>
            </a:r>
          </a:p>
        </p:txBody>
      </p:sp>
      <p:sp>
        <p:nvSpPr>
          <p:cNvPr id="4" name="Slide Number Placeholder 3"/>
          <p:cNvSpPr>
            <a:spLocks noGrp="1"/>
          </p:cNvSpPr>
          <p:nvPr>
            <p:ph type="sldNum" sz="quarter" idx="5"/>
          </p:nvPr>
        </p:nvSpPr>
        <p:spPr/>
        <p:txBody>
          <a:bodyPr/>
          <a:lstStyle/>
          <a:p>
            <a:fld id="{B7E9B858-3EAF-408C-91B0-3B0FD31F2357}" type="slidenum">
              <a:rPr lang="en-US" smtClean="0"/>
              <a:pPr/>
              <a:t>38</a:t>
            </a:fld>
            <a:endParaRPr lang="en-US"/>
          </a:p>
        </p:txBody>
      </p:sp>
    </p:spTree>
    <p:extLst>
      <p:ext uri="{BB962C8B-B14F-4D97-AF65-F5344CB8AC3E}">
        <p14:creationId xmlns:p14="http://schemas.microsoft.com/office/powerpoint/2010/main" val="3911286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7938" y="388938"/>
            <a:ext cx="3448050" cy="1939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9537" rtl="0" eaLnBrk="1" fontAlgn="base" latinLnBrk="0" hangingPunct="1">
              <a:lnSpc>
                <a:spcPct val="100000"/>
              </a:lnSpc>
              <a:spcBef>
                <a:spcPct val="0"/>
              </a:spcBef>
              <a:spcAft>
                <a:spcPct val="0"/>
              </a:spcAft>
              <a:buClrTx/>
              <a:buSzTx/>
              <a:buFontTx/>
              <a:buNone/>
              <a:tabLst/>
              <a:defRPr/>
            </a:pPr>
            <a:fld id="{B7E9B858-3EAF-408C-91B0-3B0FD31F235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537"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9347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7938" y="388938"/>
            <a:ext cx="3448050" cy="1939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9537" rtl="0" eaLnBrk="1" fontAlgn="base" latinLnBrk="0" hangingPunct="1">
              <a:lnSpc>
                <a:spcPct val="100000"/>
              </a:lnSpc>
              <a:spcBef>
                <a:spcPct val="0"/>
              </a:spcBef>
              <a:spcAft>
                <a:spcPct val="0"/>
              </a:spcAft>
              <a:buClrTx/>
              <a:buSzTx/>
              <a:buFontTx/>
              <a:buNone/>
              <a:tabLst/>
              <a:defRPr/>
            </a:pPr>
            <a:fld id="{B7E9B858-3EAF-408C-91B0-3B0FD31F235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537"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9347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normAutofit/>
          </a:bodyPr>
          <a:lstStyle/>
          <a:p>
            <a:r>
              <a:rPr lang="en-US" dirty="0"/>
              <a:t>Note that definition of Promise program is contested, with narrower and broader approaches. Reflective of the ad hoc, bottom-up nature of the Promise movement but problematic for research and analysis – what counts as Promise is variable, depending on who’s doing the counting.</a:t>
            </a:r>
          </a:p>
        </p:txBody>
      </p:sp>
      <p:sp>
        <p:nvSpPr>
          <p:cNvPr id="4" name="Slide Number Placeholder 3"/>
          <p:cNvSpPr>
            <a:spLocks noGrp="1"/>
          </p:cNvSpPr>
          <p:nvPr>
            <p:ph type="sldNum" sz="quarter" idx="10"/>
          </p:nvPr>
        </p:nvSpPr>
        <p:spPr/>
        <p:txBody>
          <a:bodyPr/>
          <a:lstStyle/>
          <a:p>
            <a:fld id="{B7E9B858-3EAF-408C-91B0-3B0FD31F2357}" type="slidenum">
              <a:rPr lang="en-US" smtClean="0"/>
              <a:pPr/>
              <a:t>3</a:t>
            </a:fld>
            <a:endParaRPr lang="en-US"/>
          </a:p>
        </p:txBody>
      </p:sp>
    </p:spTree>
    <p:extLst>
      <p:ext uri="{BB962C8B-B14F-4D97-AF65-F5344CB8AC3E}">
        <p14:creationId xmlns:p14="http://schemas.microsoft.com/office/powerpoint/2010/main" val="347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9B858-3EAF-408C-91B0-3B0FD31F2357}" type="slidenum">
              <a:rPr lang="en-US" smtClean="0"/>
              <a:pPr/>
              <a:t>4</a:t>
            </a:fld>
            <a:endParaRPr lang="en-US"/>
          </a:p>
        </p:txBody>
      </p:sp>
    </p:spTree>
    <p:extLst>
      <p:ext uri="{BB962C8B-B14F-4D97-AF65-F5344CB8AC3E}">
        <p14:creationId xmlns:p14="http://schemas.microsoft.com/office/powerpoint/2010/main" val="4256725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9B858-3EAF-408C-91B0-3B0FD31F2357}" type="slidenum">
              <a:rPr lang="en-US" smtClean="0"/>
              <a:pPr/>
              <a:t>5</a:t>
            </a:fld>
            <a:endParaRPr lang="en-US"/>
          </a:p>
        </p:txBody>
      </p:sp>
    </p:spTree>
    <p:extLst>
      <p:ext uri="{BB962C8B-B14F-4D97-AF65-F5344CB8AC3E}">
        <p14:creationId xmlns:p14="http://schemas.microsoft.com/office/powerpoint/2010/main" val="3874992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lstStyle/>
          <a:p>
            <a:r>
              <a:rPr lang="en-US" dirty="0"/>
              <a:t>Note that West Ed has 130 California Promise programs on its map. Almost every cc in California has started a Promise program since AB 19 was passed in 2018. </a:t>
            </a:r>
          </a:p>
        </p:txBody>
      </p:sp>
      <p:sp>
        <p:nvSpPr>
          <p:cNvPr id="4" name="Slide Number Placeholder 3"/>
          <p:cNvSpPr>
            <a:spLocks noGrp="1"/>
          </p:cNvSpPr>
          <p:nvPr>
            <p:ph type="sldNum" sz="quarter" idx="10"/>
          </p:nvPr>
        </p:nvSpPr>
        <p:spPr/>
        <p:txBody>
          <a:bodyPr/>
          <a:lstStyle/>
          <a:p>
            <a:fld id="{B7E9B858-3EAF-408C-91B0-3B0FD31F2357}" type="slidenum">
              <a:rPr lang="en-US" smtClean="0"/>
              <a:pPr/>
              <a:t>6</a:t>
            </a:fld>
            <a:endParaRPr lang="en-US"/>
          </a:p>
        </p:txBody>
      </p:sp>
    </p:spTree>
    <p:extLst>
      <p:ext uri="{BB962C8B-B14F-4D97-AF65-F5344CB8AC3E}">
        <p14:creationId xmlns:p14="http://schemas.microsoft.com/office/powerpoint/2010/main" val="3625497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None/>
            </a:pPr>
            <a:r>
              <a:rPr lang="en-US" b="0" baseline="0" dirty="0"/>
              <a:t>Jen – slides 8-12</a:t>
            </a:r>
          </a:p>
          <a:p>
            <a:pPr marL="171450" indent="-171450">
              <a:buFontTx/>
              <a:buNone/>
            </a:pPr>
            <a:endParaRPr lang="en-US" b="0" baseline="0" dirty="0"/>
          </a:p>
          <a:p>
            <a:pPr marL="171450" indent="-171450">
              <a:buFontTx/>
              <a:buNone/>
            </a:pPr>
            <a:r>
              <a:rPr lang="en-US" b="0" baseline="0" dirty="0"/>
              <a:t>Three domains for outcomes – pre-K through 12 impacts, post-secondary impacts, community-level impacts</a:t>
            </a:r>
          </a:p>
          <a:p>
            <a:pPr marL="171450" indent="-171450">
              <a:buFontTx/>
              <a:buNone/>
            </a:pPr>
            <a:r>
              <a:rPr lang="en-US" b="0" baseline="0" dirty="0"/>
              <a:t>Pipeline </a:t>
            </a:r>
            <a:r>
              <a:rPr lang="en-US" b="0" dirty="0"/>
              <a:t>–progress along the way is linked,</a:t>
            </a:r>
            <a:r>
              <a:rPr lang="en-US" b="0" baseline="0" dirty="0"/>
              <a:t> success in later stages builds on success in earlier stages</a:t>
            </a:r>
          </a:p>
          <a:p>
            <a:pPr marL="171450" indent="-171450">
              <a:buFontTx/>
              <a:buNone/>
            </a:pPr>
            <a:r>
              <a:rPr lang="en-US" b="0" baseline="0" dirty="0"/>
              <a:t>Underscores need for student support and (for local programs) community alignment along the way</a:t>
            </a:r>
          </a:p>
          <a:p>
            <a:endParaRPr lang="en-US" dirty="0"/>
          </a:p>
          <a:p>
            <a:r>
              <a:rPr lang="en-US" dirty="0"/>
              <a:t>Point out that in some types of programs the hypothesized relationship begins in one outcome area and progresses through the others in a cascade effect. In the case of locally-</a:t>
            </a:r>
            <a:r>
              <a:rPr lang="en-US" dirty="0" err="1"/>
              <a:t>intiated</a:t>
            </a:r>
            <a:r>
              <a:rPr lang="en-US" dirty="0"/>
              <a:t>, this is often birth-grade 12 yields postsecondary outcomes which yields community development. In community college-initiated programs, the initial effects are directly on post-secondary outcomes and spread (maybe) to birth to grade 12 spaces and community development outcomes.</a:t>
            </a:r>
          </a:p>
        </p:txBody>
      </p:sp>
      <p:sp>
        <p:nvSpPr>
          <p:cNvPr id="4" name="Slide Number Placeholder 3"/>
          <p:cNvSpPr>
            <a:spLocks noGrp="1"/>
          </p:cNvSpPr>
          <p:nvPr>
            <p:ph type="sldNum" sz="quarter" idx="5"/>
          </p:nvPr>
        </p:nvSpPr>
        <p:spPr/>
        <p:txBody>
          <a:bodyPr/>
          <a:lstStyle/>
          <a:p>
            <a:fld id="{B7E9B858-3EAF-408C-91B0-3B0FD31F2357}" type="slidenum">
              <a:rPr lang="en-US" smtClean="0"/>
              <a:pPr/>
              <a:t>8</a:t>
            </a:fld>
            <a:endParaRPr lang="en-US"/>
          </a:p>
        </p:txBody>
      </p:sp>
    </p:spTree>
    <p:extLst>
      <p:ext uri="{BB962C8B-B14F-4D97-AF65-F5344CB8AC3E}">
        <p14:creationId xmlns:p14="http://schemas.microsoft.com/office/powerpoint/2010/main" val="2460729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TCF definition: “</a:t>
            </a:r>
            <a:r>
              <a:rPr lang="en-US" sz="1200" b="0" i="0" u="none" strike="noStrike" kern="1200" dirty="0">
                <a:solidFill>
                  <a:schemeClr val="tx1"/>
                </a:solidFill>
                <a:effectLst/>
                <a:latin typeface="+mn-lt"/>
                <a:ea typeface="+mn-ea"/>
                <a:cs typeface="+mn-cs"/>
              </a:rPr>
              <a:t>Promise programs are distinct from existing state financial aid in that they provide at least free or debt-free tuition to a significant subset of students who are not chosen based </a:t>
            </a:r>
            <a:r>
              <a:rPr lang="en-US" sz="1200" b="0" i="1" u="none" strike="noStrike" kern="1200" dirty="0">
                <a:solidFill>
                  <a:schemeClr val="tx1"/>
                </a:solidFill>
                <a:effectLst/>
                <a:latin typeface="+mn-lt"/>
                <a:ea typeface="+mn-ea"/>
                <a:cs typeface="+mn-cs"/>
              </a:rPr>
              <a:t>primarily</a:t>
            </a:r>
            <a:r>
              <a:rPr lang="en-US" sz="1200" b="0" i="0" u="none" strike="noStrike" kern="1200" dirty="0">
                <a:solidFill>
                  <a:schemeClr val="tx1"/>
                </a:solidFill>
                <a:effectLst/>
                <a:latin typeface="+mn-lt"/>
                <a:ea typeface="+mn-ea"/>
                <a:cs typeface="+mn-cs"/>
              </a:rPr>
              <a:t> on merit considerations.” Includes programs with GPA requirements of 2.5 or less.</a:t>
            </a:r>
            <a:endParaRPr lang="en-US" dirty="0"/>
          </a:p>
        </p:txBody>
      </p:sp>
      <p:sp>
        <p:nvSpPr>
          <p:cNvPr id="4" name="Slide Number Placeholder 3"/>
          <p:cNvSpPr>
            <a:spLocks noGrp="1"/>
          </p:cNvSpPr>
          <p:nvPr>
            <p:ph type="sldNum" sz="quarter" idx="5"/>
          </p:nvPr>
        </p:nvSpPr>
        <p:spPr/>
        <p:txBody>
          <a:bodyPr/>
          <a:lstStyle/>
          <a:p>
            <a:fld id="{B7E9B858-3EAF-408C-91B0-3B0FD31F2357}" type="slidenum">
              <a:rPr lang="en-US" smtClean="0"/>
              <a:pPr/>
              <a:t>9</a:t>
            </a:fld>
            <a:endParaRPr lang="en-US"/>
          </a:p>
        </p:txBody>
      </p:sp>
    </p:spTree>
    <p:extLst>
      <p:ext uri="{BB962C8B-B14F-4D97-AF65-F5344CB8AC3E}">
        <p14:creationId xmlns:p14="http://schemas.microsoft.com/office/powerpoint/2010/main" val="3304299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9B858-3EAF-408C-91B0-3B0FD31F2357}" type="slidenum">
              <a:rPr lang="en-US" smtClean="0"/>
              <a:pPr/>
              <a:t>10</a:t>
            </a:fld>
            <a:endParaRPr lang="en-US"/>
          </a:p>
        </p:txBody>
      </p:sp>
    </p:spTree>
    <p:extLst>
      <p:ext uri="{BB962C8B-B14F-4D97-AF65-F5344CB8AC3E}">
        <p14:creationId xmlns:p14="http://schemas.microsoft.com/office/powerpoint/2010/main" val="290790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D8BD707-D9CF-40AE-B4C6-C98DA3205C09}" type="datetimeFigureOut">
              <a:rPr lang="en-US" smtClean="0"/>
              <a:pPr/>
              <a:t>10/31/19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pPr marL="25400">
              <a:lnSpc>
                <a:spcPts val="1150"/>
              </a:lnSpc>
            </a:pPr>
            <a:fld id="{81D60167-4931-47E6-BA6A-407CBD079E47}" type="slidenum">
              <a:rPr lang="en-US" smtClean="0"/>
              <a:pPr marL="25400">
                <a:lnSpc>
                  <a:spcPts val="1150"/>
                </a:lnSpc>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25400">
              <a:lnSpc>
                <a:spcPts val="1150"/>
              </a:lnSpc>
            </a:pPr>
            <a:fld id="{81D60167-4931-47E6-BA6A-407CBD079E47}" type="slidenum">
              <a:rPr lang="en-US" smtClean="0"/>
              <a:pPr marL="25400">
                <a:lnSpc>
                  <a:spcPts val="1150"/>
                </a:lnSpc>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1D8BD707-D9CF-40AE-B4C6-C98DA3205C09}" type="datetimeFigureOut">
              <a:rPr lang="en-US" smtClean="0"/>
              <a:pPr/>
              <a:t>10/31/19</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8075084" y="103716"/>
            <a:ext cx="533400" cy="325968"/>
          </a:xfrm>
        </p:spPr>
        <p:txBody>
          <a:bodyPr/>
          <a:lstStyle/>
          <a:p>
            <a:pPr marL="25400">
              <a:lnSpc>
                <a:spcPts val="1150"/>
              </a:lnSpc>
            </a:pPr>
            <a:fld id="{81D60167-4931-47E6-BA6A-407CBD079E47}" type="slidenum">
              <a:rPr lang="en-US" smtClean="0"/>
              <a:pPr marL="25400">
                <a:lnSpc>
                  <a:spcPts val="1150"/>
                </a:lnSpc>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609600" y="1701806"/>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Tree>
    <p:extLst>
      <p:ext uri="{BB962C8B-B14F-4D97-AF65-F5344CB8AC3E}">
        <p14:creationId xmlns:p14="http://schemas.microsoft.com/office/powerpoint/2010/main" val="335201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25400">
              <a:lnSpc>
                <a:spcPts val="1150"/>
              </a:lnSpc>
            </a:pPr>
            <a:fld id="{81D60167-4931-47E6-BA6A-407CBD079E47}" type="slidenum">
              <a:rPr lang="en-US" smtClean="0"/>
              <a:pPr marL="25400">
                <a:lnSpc>
                  <a:spcPts val="1150"/>
                </a:lnSpc>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1D8BD707-D9CF-40AE-B4C6-C98DA3205C09}" type="datetimeFigureOut">
              <a:rPr lang="en-US" smtClean="0"/>
              <a:pPr/>
              <a:t>10/31/19</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pPr marL="25400">
              <a:lnSpc>
                <a:spcPts val="1150"/>
              </a:lnSpc>
            </a:pPr>
            <a:fld id="{81D60167-4931-47E6-BA6A-407CBD079E47}" type="slidenum">
              <a:rPr lang="en-US" smtClean="0"/>
              <a:pPr marL="25400">
                <a:lnSpc>
                  <a:spcPts val="1150"/>
                </a:lnSpc>
              </a:pPr>
              <a:t>‹#›</a:t>
            </a:fld>
            <a:endParaRPr lang="en-US" dirty="0"/>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10/31/19</a:t>
            </a:fld>
            <a:endParaRPr lang="en-US"/>
          </a:p>
        </p:txBody>
      </p:sp>
      <p:sp>
        <p:nvSpPr>
          <p:cNvPr id="10" name="Slide Number Placeholder 9"/>
          <p:cNvSpPr>
            <a:spLocks noGrp="1"/>
          </p:cNvSpPr>
          <p:nvPr>
            <p:ph type="sldNum" sz="quarter" idx="16"/>
          </p:nvPr>
        </p:nvSpPr>
        <p:spPr/>
        <p:txBody>
          <a:bodyPr rtlCol="0"/>
          <a:lstStyle/>
          <a:p>
            <a:pPr marL="25400">
              <a:lnSpc>
                <a:spcPts val="1150"/>
              </a:lnSpc>
            </a:pPr>
            <a:fld id="{81D60167-4931-47E6-BA6A-407CBD079E47}" type="slidenum">
              <a:rPr lang="en-US" smtClean="0"/>
              <a:pPr marL="25400">
                <a:lnSpc>
                  <a:spcPts val="1150"/>
                </a:lnSpc>
              </a:pPr>
              <a:t>‹#›</a:t>
            </a:fld>
            <a:endParaRPr lang="en-US" dirty="0"/>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10/31/19</a:t>
            </a:fld>
            <a:endParaRPr lang="en-US"/>
          </a:p>
        </p:txBody>
      </p:sp>
      <p:sp>
        <p:nvSpPr>
          <p:cNvPr id="12" name="Slide Number Placeholder 11"/>
          <p:cNvSpPr>
            <a:spLocks noGrp="1"/>
          </p:cNvSpPr>
          <p:nvPr>
            <p:ph type="sldNum" sz="quarter" idx="16"/>
          </p:nvPr>
        </p:nvSpPr>
        <p:spPr/>
        <p:txBody>
          <a:bodyPr rtlCol="0"/>
          <a:lstStyle/>
          <a:p>
            <a:pPr marL="25400">
              <a:lnSpc>
                <a:spcPts val="1150"/>
              </a:lnSpc>
            </a:pPr>
            <a:fld id="{81D60167-4931-47E6-BA6A-407CBD079E47}" type="slidenum">
              <a:rPr lang="en-US" smtClean="0"/>
              <a:pPr marL="25400">
                <a:lnSpc>
                  <a:spcPts val="1150"/>
                </a:lnSpc>
              </a:pPr>
              <a:t>‹#›</a:t>
            </a:fld>
            <a:endParaRPr lang="en-US" dirty="0"/>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marL="25400">
              <a:lnSpc>
                <a:spcPts val="1150"/>
              </a:lnSpc>
            </a:pPr>
            <a:fld id="{81D60167-4931-47E6-BA6A-407CBD079E47}" type="slidenum">
              <a:rPr lang="en-US" smtClean="0"/>
              <a:pPr marL="25400">
                <a:lnSpc>
                  <a:spcPts val="1150"/>
                </a:lnSpc>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pPr marL="25400">
              <a:lnSpc>
                <a:spcPts val="1150"/>
              </a:lnSpc>
            </a:pPr>
            <a:fld id="{81D60167-4931-47E6-BA6A-407CBD079E47}" type="slidenum">
              <a:rPr lang="en-US" smtClean="0"/>
              <a:pPr marL="25400">
                <a:lnSpc>
                  <a:spcPts val="1150"/>
                </a:lnSpc>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10/31/19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marL="25400">
              <a:lnSpc>
                <a:spcPts val="1150"/>
              </a:lnSpc>
            </a:pPr>
            <a:fld id="{81D60167-4931-47E6-BA6A-407CBD079E47}" type="slidenum">
              <a:rPr lang="en-US" smtClean="0"/>
              <a:pPr marL="25400">
                <a:lnSpc>
                  <a:spcPts val="1150"/>
                </a:lnSpc>
              </a:pPr>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8331200" y="6248401"/>
            <a:ext cx="3556000" cy="365125"/>
          </a:xfrm>
        </p:spPr>
        <p:txBody>
          <a:bodyPr rtlCol="0"/>
          <a:lstStyle/>
          <a:p>
            <a:fld id="{1D8BD707-D9CF-40AE-B4C6-C98DA3205C09}" type="datetimeFigureOut">
              <a:rPr lang="en-US" smtClean="0"/>
              <a:pPr/>
              <a:t>10/31/19</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pPr marL="25400">
              <a:lnSpc>
                <a:spcPts val="1150"/>
              </a:lnSpc>
            </a:pPr>
            <a:fld id="{81D60167-4931-47E6-BA6A-407CBD079E47}" type="slidenum">
              <a:rPr lang="en-US" smtClean="0"/>
              <a:pPr marL="25400">
                <a:lnSpc>
                  <a:spcPts val="1150"/>
                </a:lnSpc>
              </a:pPr>
              <a:t>‹#›</a:t>
            </a:fld>
            <a:endParaRPr lang="en-US" dirty="0"/>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10/31/19</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marL="25400">
              <a:lnSpc>
                <a:spcPts val="1150"/>
              </a:lnSpc>
            </a:pPr>
            <a:fld id="{81D60167-4931-47E6-BA6A-407CBD079E47}" type="slidenum">
              <a:rPr lang="en-US" smtClean="0"/>
              <a:pPr marL="25400">
                <a:lnSpc>
                  <a:spcPts val="1150"/>
                </a:lnSpc>
              </a:pPr>
              <a:t>‹#›</a:t>
            </a:fld>
            <a:endParaRPr lang="en-US" dirty="0"/>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2"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upjohn.org/sites/default/files/inline-files/Promise-Research-Bibliography-by-outcome-area-102019.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californiacollegepromise.wested.org/" TargetMode="External"/><Relationship Id="rId13" Type="http://schemas.openxmlformats.org/officeDocument/2006/relationships/hyperlink" Target="mailto:gary.ritter@slu.edu" TargetMode="External"/><Relationship Id="rId3" Type="http://schemas.openxmlformats.org/officeDocument/2006/relationships/hyperlink" Target="http://www.upjohn.org/promise/database" TargetMode="External"/><Relationship Id="rId7" Type="http://schemas.openxmlformats.org/officeDocument/2006/relationships/hyperlink" Target="https://ahead-penn.org/creating-knowledge/college-promise" TargetMode="External"/><Relationship Id="rId12" Type="http://schemas.openxmlformats.org/officeDocument/2006/relationships/hyperlink" Target="mailto:robyn@civicnation.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collegepromise.org/resources/" TargetMode="External"/><Relationship Id="rId11" Type="http://schemas.openxmlformats.org/officeDocument/2006/relationships/hyperlink" Target="mailto:hershbein@upjohn.org" TargetMode="External"/><Relationship Id="rId5" Type="http://schemas.openxmlformats.org/officeDocument/2006/relationships/hyperlink" Target="https://www.upjohn.org/sites/default/files/inline-files/Promise-Research-Bibliography-alphabetical-by-author-102019.pdf" TargetMode="External"/><Relationship Id="rId10" Type="http://schemas.openxmlformats.org/officeDocument/2006/relationships/hyperlink" Target="mailto:miller-adams@upjohn.org" TargetMode="External"/><Relationship Id="rId4" Type="http://schemas.openxmlformats.org/officeDocument/2006/relationships/hyperlink" Target="https://www.upjohn.org/about/research-initiatives/promise-investing-community/promise-monitoring-and-evaluation-framework" TargetMode="External"/><Relationship Id="rId9" Type="http://schemas.openxmlformats.org/officeDocument/2006/relationships/hyperlink" Target="mailto:iriti@pitt.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err="1"/>
              <a:t>PromiseNet</a:t>
            </a:r>
            <a:r>
              <a:rPr lang="en-US" dirty="0"/>
              <a:t> 2019 – Berkeley, CA</a:t>
            </a:r>
          </a:p>
        </p:txBody>
      </p:sp>
      <p:sp>
        <p:nvSpPr>
          <p:cNvPr id="3" name="object 3"/>
          <p:cNvSpPr txBox="1"/>
          <p:nvPr/>
        </p:nvSpPr>
        <p:spPr>
          <a:xfrm>
            <a:off x="1600199" y="3008276"/>
            <a:ext cx="4114800" cy="1400383"/>
          </a:xfrm>
          <a:prstGeom prst="rect">
            <a:avLst/>
          </a:prstGeom>
        </p:spPr>
        <p:txBody>
          <a:bodyPr vert="horz" wrap="square" lIns="0" tIns="0" rIns="0" bIns="0" rtlCol="0">
            <a:spAutoFit/>
          </a:bodyPr>
          <a:lstStyle/>
          <a:p>
            <a:pPr marL="12700" algn="ctr">
              <a:lnSpc>
                <a:spcPct val="100000"/>
              </a:lnSpc>
            </a:pPr>
            <a:r>
              <a:rPr lang="en-US" sz="2400" dirty="0">
                <a:solidFill>
                  <a:srgbClr val="7E7E7E"/>
                </a:solidFill>
                <a:latin typeface="Verdana"/>
                <a:cs typeface="Verdana"/>
              </a:rPr>
              <a:t>Dr. Michelle Miller-Adams</a:t>
            </a:r>
          </a:p>
          <a:p>
            <a:pPr algn="ctr"/>
            <a:endParaRPr lang="en-US" sz="300" i="1" dirty="0">
              <a:solidFill>
                <a:schemeClr val="bg1">
                  <a:lumMod val="65000"/>
                </a:schemeClr>
              </a:solidFill>
            </a:endParaRPr>
          </a:p>
          <a:p>
            <a:pPr algn="ctr"/>
            <a:r>
              <a:rPr lang="en-US" sz="2000" i="1" dirty="0">
                <a:solidFill>
                  <a:schemeClr val="bg1">
                    <a:lumMod val="65000"/>
                  </a:schemeClr>
                </a:solidFill>
              </a:rPr>
              <a:t>W.E. Upjohn Institute</a:t>
            </a:r>
          </a:p>
          <a:p>
            <a:pPr algn="ctr"/>
            <a:r>
              <a:rPr lang="en-US" sz="2000" i="1" dirty="0">
                <a:solidFill>
                  <a:schemeClr val="bg1">
                    <a:lumMod val="65000"/>
                  </a:schemeClr>
                </a:solidFill>
              </a:rPr>
              <a:t>Grand Valley State University</a:t>
            </a:r>
          </a:p>
          <a:p>
            <a:pPr marL="12700">
              <a:lnSpc>
                <a:spcPct val="100000"/>
              </a:lnSpc>
            </a:pPr>
            <a:endParaRPr sz="2400" dirty="0">
              <a:latin typeface="Verdana"/>
              <a:cs typeface="Verdana"/>
            </a:endParaRPr>
          </a:p>
        </p:txBody>
      </p:sp>
      <p:sp>
        <p:nvSpPr>
          <p:cNvPr id="4" name="object 3"/>
          <p:cNvSpPr txBox="1"/>
          <p:nvPr/>
        </p:nvSpPr>
        <p:spPr>
          <a:xfrm>
            <a:off x="6477003" y="2937957"/>
            <a:ext cx="3689985" cy="1477328"/>
          </a:xfrm>
          <a:prstGeom prst="rect">
            <a:avLst/>
          </a:prstGeom>
        </p:spPr>
        <p:txBody>
          <a:bodyPr vert="horz" wrap="square" lIns="0" tIns="0" rIns="0" bIns="0" rtlCol="0">
            <a:spAutoFit/>
          </a:bodyPr>
          <a:lstStyle/>
          <a:p>
            <a:pPr marL="12700" algn="ctr">
              <a:lnSpc>
                <a:spcPct val="100000"/>
              </a:lnSpc>
            </a:pPr>
            <a:r>
              <a:rPr lang="en-US" sz="2400" dirty="0">
                <a:solidFill>
                  <a:srgbClr val="7E7E7E"/>
                </a:solidFill>
                <a:latin typeface="Verdana"/>
                <a:cs typeface="Verdana"/>
              </a:rPr>
              <a:t>Dr. Jennifer </a:t>
            </a:r>
            <a:r>
              <a:rPr lang="en-US" sz="2400" dirty="0" err="1">
                <a:solidFill>
                  <a:srgbClr val="7E7E7E"/>
                </a:solidFill>
                <a:latin typeface="Verdana"/>
                <a:cs typeface="Verdana"/>
              </a:rPr>
              <a:t>Iriti</a:t>
            </a:r>
            <a:endParaRPr lang="en-US" sz="2400" dirty="0">
              <a:solidFill>
                <a:srgbClr val="7E7E7E"/>
              </a:solidFill>
              <a:latin typeface="Verdana"/>
              <a:cs typeface="Verdana"/>
            </a:endParaRPr>
          </a:p>
          <a:p>
            <a:pPr algn="ctr"/>
            <a:endParaRPr lang="en-US" sz="300" i="1" dirty="0">
              <a:solidFill>
                <a:schemeClr val="bg1">
                  <a:lumMod val="65000"/>
                </a:schemeClr>
              </a:solidFill>
            </a:endParaRPr>
          </a:p>
          <a:p>
            <a:pPr algn="ctr"/>
            <a:r>
              <a:rPr lang="en-US" sz="2000" i="1" dirty="0">
                <a:solidFill>
                  <a:schemeClr val="bg1">
                    <a:lumMod val="65000"/>
                  </a:schemeClr>
                </a:solidFill>
              </a:rPr>
              <a:t>Evaluation for Learning Group</a:t>
            </a:r>
          </a:p>
          <a:p>
            <a:pPr algn="ctr"/>
            <a:endParaRPr lang="en-US" sz="500" i="1" dirty="0">
              <a:solidFill>
                <a:schemeClr val="bg1">
                  <a:lumMod val="65000"/>
                </a:schemeClr>
              </a:solidFill>
            </a:endParaRPr>
          </a:p>
          <a:p>
            <a:pPr algn="ctr"/>
            <a:r>
              <a:rPr lang="en-US" sz="2000" i="1" dirty="0">
                <a:solidFill>
                  <a:schemeClr val="bg1">
                    <a:lumMod val="65000"/>
                  </a:schemeClr>
                </a:solidFill>
              </a:rPr>
              <a:t>University of Pittsburgh - LRDC</a:t>
            </a:r>
          </a:p>
          <a:p>
            <a:pPr marL="12700">
              <a:lnSpc>
                <a:spcPct val="100000"/>
              </a:lnSpc>
            </a:pPr>
            <a:endParaRPr sz="2400" dirty="0">
              <a:latin typeface="Verdana"/>
              <a:cs typeface="Verdana"/>
            </a:endParaRPr>
          </a:p>
        </p:txBody>
      </p:sp>
      <p:sp>
        <p:nvSpPr>
          <p:cNvPr id="6" name="TextBox 5"/>
          <p:cNvSpPr txBox="1"/>
          <p:nvPr/>
        </p:nvSpPr>
        <p:spPr>
          <a:xfrm>
            <a:off x="652578" y="1600200"/>
            <a:ext cx="11042254" cy="646331"/>
          </a:xfrm>
          <a:prstGeom prst="rect">
            <a:avLst/>
          </a:prstGeom>
          <a:noFill/>
        </p:spPr>
        <p:txBody>
          <a:bodyPr wrap="none" rtlCol="0">
            <a:spAutoFit/>
          </a:bodyPr>
          <a:lstStyle/>
          <a:p>
            <a:pPr algn="ctr"/>
            <a:r>
              <a:rPr lang="en-US" sz="3600" dirty="0"/>
              <a:t>Research, Policy, &amp; Outcomes for Students and Communities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Community-initiated programs</a:t>
            </a:r>
          </a:p>
        </p:txBody>
      </p:sp>
      <p:graphicFrame>
        <p:nvGraphicFramePr>
          <p:cNvPr id="4" name="Content Placeholder 4"/>
          <p:cNvGraphicFramePr>
            <a:graphicFrameLocks/>
          </p:cNvGraphicFramePr>
          <p:nvPr>
            <p:extLst>
              <p:ext uri="{D42A27DB-BD31-4B8C-83A1-F6EECF244321}">
                <p14:modId xmlns:p14="http://schemas.microsoft.com/office/powerpoint/2010/main" val="535880877"/>
              </p:ext>
            </p:extLst>
          </p:nvPr>
        </p:nvGraphicFramePr>
        <p:xfrm>
          <a:off x="1752600" y="1752600"/>
          <a:ext cx="8686800" cy="4657493"/>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2693">
                <a:tc>
                  <a:txBody>
                    <a:bodyPr/>
                    <a:lstStyle/>
                    <a:p>
                      <a:pPr algn="ctr"/>
                      <a:r>
                        <a:rPr lang="en-US" dirty="0"/>
                        <a:t>Outcome</a:t>
                      </a:r>
                      <a:r>
                        <a:rPr lang="en-US" baseline="0" dirty="0"/>
                        <a:t> Area</a:t>
                      </a:r>
                      <a:endParaRPr lang="en-US" dirty="0"/>
                    </a:p>
                  </a:txBody>
                  <a:tcPr/>
                </a:tc>
                <a:tc>
                  <a:txBody>
                    <a:bodyPr/>
                    <a:lstStyle/>
                    <a:p>
                      <a:pPr algn="ctr"/>
                      <a:r>
                        <a:rPr lang="en-US" dirty="0"/>
                        <a:t>Possible</a:t>
                      </a:r>
                      <a:r>
                        <a:rPr lang="en-US" baseline="0" dirty="0"/>
                        <a:t> Outcomes</a:t>
                      </a:r>
                      <a:endParaRPr lang="en-US" dirty="0"/>
                    </a:p>
                  </a:txBody>
                  <a:tcPr/>
                </a:tc>
                <a:extLst>
                  <a:ext uri="{0D108BD9-81ED-4DB2-BD59-A6C34878D82A}">
                    <a16:rowId xmlns:a16="http://schemas.microsoft.com/office/drawing/2014/main" val="10000"/>
                  </a:ext>
                </a:extLst>
              </a:tr>
              <a:tr h="936702">
                <a:tc>
                  <a:txBody>
                    <a:bodyPr/>
                    <a:lstStyle/>
                    <a:p>
                      <a:pPr algn="ctr"/>
                      <a:r>
                        <a:rPr lang="en-US" b="1" dirty="0"/>
                        <a:t>Birth to Grade 12</a:t>
                      </a:r>
                    </a:p>
                  </a:txBody>
                  <a:tcPr anchor="ctr">
                    <a:solidFill>
                      <a:schemeClr val="accent1">
                        <a:lumMod val="40000"/>
                        <a:lumOff val="60000"/>
                      </a:schemeClr>
                    </a:solidFill>
                  </a:tcPr>
                </a:tc>
                <a:tc>
                  <a:txBody>
                    <a:bodyPr/>
                    <a:lstStyle/>
                    <a:p>
                      <a:r>
                        <a:rPr lang="en-US" dirty="0"/>
                        <a:t>Increased K-12 enrollment</a:t>
                      </a:r>
                    </a:p>
                    <a:p>
                      <a:r>
                        <a:rPr lang="en-US" dirty="0"/>
                        <a:t>Higher aspirations / college-going culture</a:t>
                      </a:r>
                    </a:p>
                    <a:p>
                      <a:r>
                        <a:rPr lang="en-US" dirty="0"/>
                        <a:t>Improved academic achievement / behavior</a:t>
                      </a:r>
                    </a:p>
                    <a:p>
                      <a:endParaRPr lang="en-US" dirty="0"/>
                    </a:p>
                  </a:txBody>
                  <a:tcPr>
                    <a:solidFill>
                      <a:schemeClr val="accent6">
                        <a:lumMod val="20000"/>
                        <a:lumOff val="80000"/>
                      </a:schemeClr>
                    </a:solidFill>
                  </a:tcPr>
                </a:tc>
                <a:extLst>
                  <a:ext uri="{0D108BD9-81ED-4DB2-BD59-A6C34878D82A}">
                    <a16:rowId xmlns:a16="http://schemas.microsoft.com/office/drawing/2014/main" val="10001"/>
                  </a:ext>
                </a:extLst>
              </a:tr>
              <a:tr h="936702">
                <a:tc>
                  <a:txBody>
                    <a:bodyPr/>
                    <a:lstStyle/>
                    <a:p>
                      <a:pPr algn="ctr"/>
                      <a:r>
                        <a:rPr lang="en-US" b="1" dirty="0"/>
                        <a:t>Post-secondary</a:t>
                      </a:r>
                    </a:p>
                  </a:txBody>
                  <a:tcPr anchor="ctr">
                    <a:solidFill>
                      <a:schemeClr val="accent1">
                        <a:lumMod val="40000"/>
                        <a:lumOff val="60000"/>
                      </a:schemeClr>
                    </a:solidFill>
                  </a:tcPr>
                </a:tc>
                <a:tc>
                  <a:txBody>
                    <a:bodyPr/>
                    <a:lstStyle/>
                    <a:p>
                      <a:r>
                        <a:rPr lang="en-US" dirty="0"/>
                        <a:t>Increased enrollment</a:t>
                      </a:r>
                    </a:p>
                    <a:p>
                      <a:r>
                        <a:rPr lang="en-US" dirty="0"/>
                        <a:t>Better matching</a:t>
                      </a:r>
                    </a:p>
                    <a:p>
                      <a:r>
                        <a:rPr lang="en-US" dirty="0"/>
                        <a:t>Improved persistence</a:t>
                      </a:r>
                    </a:p>
                    <a:p>
                      <a:r>
                        <a:rPr lang="en-US" dirty="0"/>
                        <a:t>Increased completion</a:t>
                      </a:r>
                    </a:p>
                    <a:p>
                      <a:endParaRPr lang="en-US" dirty="0"/>
                    </a:p>
                  </a:txBody>
                  <a:tcPr>
                    <a:solidFill>
                      <a:schemeClr val="accent6">
                        <a:lumMod val="20000"/>
                        <a:lumOff val="80000"/>
                      </a:schemeClr>
                    </a:solidFill>
                  </a:tcPr>
                </a:tc>
                <a:extLst>
                  <a:ext uri="{0D108BD9-81ED-4DB2-BD59-A6C34878D82A}">
                    <a16:rowId xmlns:a16="http://schemas.microsoft.com/office/drawing/2014/main" val="10002"/>
                  </a:ext>
                </a:extLst>
              </a:tr>
              <a:tr h="936702">
                <a:tc>
                  <a:txBody>
                    <a:bodyPr/>
                    <a:lstStyle/>
                    <a:p>
                      <a:pPr algn="ctr"/>
                      <a:r>
                        <a:rPr lang="en-US" b="1" dirty="0"/>
                        <a:t>Community &amp; economic development</a:t>
                      </a:r>
                    </a:p>
                  </a:txBody>
                  <a:tcPr anchor="ctr">
                    <a:solidFill>
                      <a:schemeClr val="accent1">
                        <a:lumMod val="40000"/>
                        <a:lumOff val="60000"/>
                      </a:schemeClr>
                    </a:solidFill>
                  </a:tcPr>
                </a:tc>
                <a:tc>
                  <a:txBody>
                    <a:bodyPr/>
                    <a:lstStyle/>
                    <a:p>
                      <a:r>
                        <a:rPr lang="en-US" dirty="0"/>
                        <a:t>School district enrollment impact</a:t>
                      </a:r>
                    </a:p>
                    <a:p>
                      <a:r>
                        <a:rPr lang="en-US" dirty="0"/>
                        <a:t>Housing values </a:t>
                      </a:r>
                    </a:p>
                    <a:p>
                      <a:r>
                        <a:rPr lang="en-US" dirty="0"/>
                        <a:t>Migration</a:t>
                      </a:r>
                    </a:p>
                    <a:p>
                      <a:r>
                        <a:rPr lang="en-US" dirty="0"/>
                        <a:t>Workforce outcomes</a:t>
                      </a:r>
                    </a:p>
                    <a:p>
                      <a:endParaRPr lang="en-US" dirty="0"/>
                    </a:p>
                  </a:txBody>
                  <a:tcP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717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College-initiated programs</a:t>
            </a:r>
          </a:p>
        </p:txBody>
      </p:sp>
      <p:graphicFrame>
        <p:nvGraphicFramePr>
          <p:cNvPr id="4" name="Content Placeholder 4"/>
          <p:cNvGraphicFramePr>
            <a:graphicFrameLocks/>
          </p:cNvGraphicFramePr>
          <p:nvPr>
            <p:extLst>
              <p:ext uri="{D42A27DB-BD31-4B8C-83A1-F6EECF244321}">
                <p14:modId xmlns:p14="http://schemas.microsoft.com/office/powerpoint/2010/main" val="2376547610"/>
              </p:ext>
            </p:extLst>
          </p:nvPr>
        </p:nvGraphicFramePr>
        <p:xfrm>
          <a:off x="1600200" y="1599520"/>
          <a:ext cx="8458200" cy="4640268"/>
        </p:xfrm>
        <a:graphic>
          <a:graphicData uri="http://schemas.openxmlformats.org/drawingml/2006/table">
            <a:tbl>
              <a:tblPr firstRow="1" bandRow="1">
                <a:tableStyleId>{5C22544A-7EE6-4342-B048-85BDC9FD1C3A}</a:tableStyleId>
              </a:tblPr>
              <a:tblGrid>
                <a:gridCol w="4229100">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609573">
                <a:tc>
                  <a:txBody>
                    <a:bodyPr/>
                    <a:lstStyle/>
                    <a:p>
                      <a:pPr algn="ctr"/>
                      <a:r>
                        <a:rPr lang="en-US" dirty="0"/>
                        <a:t>Outcome</a:t>
                      </a:r>
                      <a:r>
                        <a:rPr lang="en-US" baseline="0" dirty="0"/>
                        <a:t> Area</a:t>
                      </a:r>
                      <a:endParaRPr lang="en-US" dirty="0"/>
                    </a:p>
                  </a:txBody>
                  <a:tcPr/>
                </a:tc>
                <a:tc>
                  <a:txBody>
                    <a:bodyPr/>
                    <a:lstStyle/>
                    <a:p>
                      <a:pPr algn="ctr"/>
                      <a:r>
                        <a:rPr lang="en-US" dirty="0"/>
                        <a:t>Possible</a:t>
                      </a:r>
                      <a:r>
                        <a:rPr lang="en-US" baseline="0" dirty="0"/>
                        <a:t> Outcomes</a:t>
                      </a:r>
                      <a:endParaRPr lang="en-US" dirty="0"/>
                    </a:p>
                  </a:txBody>
                  <a:tcPr/>
                </a:tc>
                <a:extLst>
                  <a:ext uri="{0D108BD9-81ED-4DB2-BD59-A6C34878D82A}">
                    <a16:rowId xmlns:a16="http://schemas.microsoft.com/office/drawing/2014/main" val="10000"/>
                  </a:ext>
                </a:extLst>
              </a:tr>
              <a:tr h="1335215">
                <a:tc>
                  <a:txBody>
                    <a:bodyPr/>
                    <a:lstStyle/>
                    <a:p>
                      <a:pPr algn="ctr"/>
                      <a:r>
                        <a:rPr lang="en-US" b="1" dirty="0"/>
                        <a:t>Birth to Grade 12</a:t>
                      </a:r>
                    </a:p>
                  </a:txBody>
                  <a:tcPr anchor="ctr">
                    <a:solidFill>
                      <a:schemeClr val="accent1">
                        <a:lumMod val="40000"/>
                        <a:lumOff val="60000"/>
                      </a:schemeClr>
                    </a:solidFill>
                  </a:tcPr>
                </a:tc>
                <a:tc>
                  <a:txBody>
                    <a:bodyPr/>
                    <a:lstStyle/>
                    <a:p>
                      <a:r>
                        <a:rPr lang="en-US" dirty="0"/>
                        <a:t>Higher</a:t>
                      </a:r>
                      <a:r>
                        <a:rPr lang="en-US" baseline="0" dirty="0"/>
                        <a:t> ed geographic sending area response to increased access; Pathways to specific institution strengthened</a:t>
                      </a:r>
                    </a:p>
                    <a:p>
                      <a:endParaRPr lang="en-US" dirty="0"/>
                    </a:p>
                  </a:txBody>
                  <a:tcPr>
                    <a:solidFill>
                      <a:schemeClr val="accent6">
                        <a:lumMod val="20000"/>
                        <a:lumOff val="80000"/>
                      </a:schemeClr>
                    </a:solidFill>
                  </a:tcPr>
                </a:tc>
                <a:extLst>
                  <a:ext uri="{0D108BD9-81ED-4DB2-BD59-A6C34878D82A}">
                    <a16:rowId xmlns:a16="http://schemas.microsoft.com/office/drawing/2014/main" val="10001"/>
                  </a:ext>
                </a:extLst>
              </a:tr>
              <a:tr h="1643342">
                <a:tc>
                  <a:txBody>
                    <a:bodyPr/>
                    <a:lstStyle/>
                    <a:p>
                      <a:pPr algn="ctr"/>
                      <a:r>
                        <a:rPr lang="en-US" b="1" dirty="0"/>
                        <a:t>Post-secondary</a:t>
                      </a:r>
                    </a:p>
                  </a:txBody>
                  <a:tcPr anchor="ctr">
                    <a:solidFill>
                      <a:schemeClr val="accent1">
                        <a:lumMod val="40000"/>
                        <a:lumOff val="60000"/>
                      </a:schemeClr>
                    </a:solidFill>
                  </a:tcPr>
                </a:tc>
                <a:tc>
                  <a:txBody>
                    <a:bodyPr/>
                    <a:lstStyle/>
                    <a:p>
                      <a:r>
                        <a:rPr lang="en-US" b="1" dirty="0"/>
                        <a:t>Increased access and persistence</a:t>
                      </a:r>
                    </a:p>
                    <a:p>
                      <a:r>
                        <a:rPr lang="en-US" b="1" baseline="0" dirty="0"/>
                        <a:t>Impact of messaging as well as $$$</a:t>
                      </a:r>
                    </a:p>
                    <a:p>
                      <a:r>
                        <a:rPr lang="en-US" b="1" baseline="0" dirty="0"/>
                        <a:t>Equity focus</a:t>
                      </a:r>
                    </a:p>
                    <a:p>
                      <a:r>
                        <a:rPr lang="en-US" b="1" baseline="0" dirty="0"/>
                        <a:t>Other institutional goals</a:t>
                      </a:r>
                    </a:p>
                    <a:p>
                      <a:endParaRPr lang="en-US" dirty="0"/>
                    </a:p>
                  </a:txBody>
                  <a:tcPr>
                    <a:solidFill>
                      <a:schemeClr val="accent6">
                        <a:lumMod val="20000"/>
                        <a:lumOff val="80000"/>
                      </a:schemeClr>
                    </a:solidFill>
                  </a:tcPr>
                </a:tc>
                <a:extLst>
                  <a:ext uri="{0D108BD9-81ED-4DB2-BD59-A6C34878D82A}">
                    <a16:rowId xmlns:a16="http://schemas.microsoft.com/office/drawing/2014/main" val="10002"/>
                  </a:ext>
                </a:extLst>
              </a:tr>
              <a:tr h="1052138">
                <a:tc>
                  <a:txBody>
                    <a:bodyPr/>
                    <a:lstStyle/>
                    <a:p>
                      <a:pPr algn="ctr"/>
                      <a:r>
                        <a:rPr lang="en-US" b="1" dirty="0"/>
                        <a:t>Community &amp; economic development</a:t>
                      </a:r>
                    </a:p>
                  </a:txBody>
                  <a:tcPr anchor="ctr">
                    <a:solidFill>
                      <a:schemeClr val="accent1">
                        <a:lumMod val="40000"/>
                        <a:lumOff val="60000"/>
                      </a:schemeClr>
                    </a:solidFill>
                  </a:tcPr>
                </a:tc>
                <a:tc>
                  <a:txBody>
                    <a:bodyPr/>
                    <a:lstStyle/>
                    <a:p>
                      <a:r>
                        <a:rPr lang="en-US" dirty="0"/>
                        <a:t>Increase in adults with a credential living in the local community</a:t>
                      </a:r>
                    </a:p>
                  </a:txBody>
                  <a:tcP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5" name="Curved Up Arrow 4"/>
          <p:cNvSpPr/>
          <p:nvPr/>
        </p:nvSpPr>
        <p:spPr>
          <a:xfrm rot="16464021">
            <a:off x="10059210" y="3066336"/>
            <a:ext cx="822960" cy="822960"/>
          </a:xfrm>
          <a:prstGeom prst="curved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Curved Down Arrow 5"/>
          <p:cNvSpPr/>
          <p:nvPr/>
        </p:nvSpPr>
        <p:spPr>
          <a:xfrm rot="5400000">
            <a:off x="10058400" y="4369043"/>
            <a:ext cx="822960" cy="822960"/>
          </a:xfrm>
          <a:prstGeom prst="curved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65506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404A2-0519-4126-BAF6-E168CC1E5366}"/>
              </a:ext>
            </a:extLst>
          </p:cNvPr>
          <p:cNvSpPr>
            <a:spLocks noGrp="1"/>
          </p:cNvSpPr>
          <p:nvPr>
            <p:ph type="title"/>
          </p:nvPr>
        </p:nvSpPr>
        <p:spPr/>
        <p:txBody>
          <a:bodyPr/>
          <a:lstStyle/>
          <a:p>
            <a:r>
              <a:rPr lang="en-US" dirty="0"/>
              <a:t>Research summary</a:t>
            </a:r>
          </a:p>
        </p:txBody>
      </p:sp>
      <p:sp>
        <p:nvSpPr>
          <p:cNvPr id="3" name="Content Placeholder 2">
            <a:extLst>
              <a:ext uri="{FF2B5EF4-FFF2-40B4-BE49-F238E27FC236}">
                <a16:creationId xmlns:a16="http://schemas.microsoft.com/office/drawing/2014/main" id="{5ACEE605-2ACE-4EF1-B6C1-964710606997}"/>
              </a:ext>
            </a:extLst>
          </p:cNvPr>
          <p:cNvSpPr>
            <a:spLocks noGrp="1"/>
          </p:cNvSpPr>
          <p:nvPr>
            <p:ph sz="quarter" idx="1"/>
          </p:nvPr>
        </p:nvSpPr>
        <p:spPr>
          <a:xfrm>
            <a:off x="816864" y="1600200"/>
            <a:ext cx="10871200" cy="5105400"/>
          </a:xfrm>
        </p:spPr>
        <p:txBody>
          <a:bodyPr>
            <a:normAutofit/>
          </a:bodyPr>
          <a:lstStyle/>
          <a:p>
            <a:r>
              <a:rPr lang="en-US" dirty="0"/>
              <a:t>Rigorous, outcomes-focused research studies that use methodology to assign causation</a:t>
            </a:r>
          </a:p>
          <a:p>
            <a:endParaRPr lang="en-US" dirty="0"/>
          </a:p>
          <a:p>
            <a:pPr marL="0" indent="0">
              <a:buNone/>
            </a:pPr>
            <a:endParaRPr lang="en-US" dirty="0"/>
          </a:p>
          <a:p>
            <a:pPr marL="0" indent="0">
              <a:buNone/>
            </a:pPr>
            <a:endParaRPr lang="en-US" dirty="0"/>
          </a:p>
          <a:p>
            <a:pPr marL="0" indent="0">
              <a:buNone/>
            </a:pPr>
            <a:endParaRPr lang="en-US" dirty="0"/>
          </a:p>
          <a:p>
            <a:r>
              <a:rPr lang="en-US" dirty="0"/>
              <a:t>Relevant studies can be accessed through the </a:t>
            </a:r>
            <a:r>
              <a:rPr lang="en-US" dirty="0">
                <a:solidFill>
                  <a:schemeClr val="accent2"/>
                </a:solidFill>
                <a:hlinkClick r:id="rId3">
                  <a:extLst>
                    <a:ext uri="{A12FA001-AC4F-418D-AE19-62706E023703}">
                      <ahyp:hlinkClr xmlns:ahyp="http://schemas.microsoft.com/office/drawing/2018/hyperlinkcolor" val="tx"/>
                    </a:ext>
                  </a:extLst>
                </a:hlinkClick>
              </a:rPr>
              <a:t>Upjohn Institute’s website</a:t>
            </a:r>
            <a:r>
              <a:rPr lang="en-US" dirty="0"/>
              <a:t>.</a:t>
            </a:r>
          </a:p>
          <a:p>
            <a:r>
              <a:rPr lang="en-US" dirty="0"/>
              <a:t>If you have new or updated studies that should be reviewed and included in this summary, please contact the presenters.</a:t>
            </a:r>
          </a:p>
          <a:p>
            <a:endParaRPr lang="en-US" dirty="0"/>
          </a:p>
        </p:txBody>
      </p:sp>
      <p:sp>
        <p:nvSpPr>
          <p:cNvPr id="4" name="Rectangle 3">
            <a:extLst>
              <a:ext uri="{FF2B5EF4-FFF2-40B4-BE49-F238E27FC236}">
                <a16:creationId xmlns:a16="http://schemas.microsoft.com/office/drawing/2014/main" id="{74E99EC2-3E70-4147-93BC-0C8A1F0A219C}"/>
              </a:ext>
            </a:extLst>
          </p:cNvPr>
          <p:cNvSpPr/>
          <p:nvPr/>
        </p:nvSpPr>
        <p:spPr>
          <a:xfrm>
            <a:off x="1224359" y="2775466"/>
            <a:ext cx="402336" cy="381000"/>
          </a:xfrm>
          <a:prstGeom prst="rect">
            <a:avLst/>
          </a:prstGeom>
          <a:solidFill>
            <a:srgbClr val="B6E49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0BA55C-E3CB-D743-8D72-D3BD261FCA30}"/>
              </a:ext>
            </a:extLst>
          </p:cNvPr>
          <p:cNvSpPr txBox="1"/>
          <p:nvPr/>
        </p:nvSpPr>
        <p:spPr>
          <a:xfrm>
            <a:off x="1700784" y="2827687"/>
            <a:ext cx="4648200" cy="369332"/>
          </a:xfrm>
          <a:prstGeom prst="rect">
            <a:avLst/>
          </a:prstGeom>
          <a:noFill/>
        </p:spPr>
        <p:txBody>
          <a:bodyPr wrap="square" rtlCol="0">
            <a:spAutoFit/>
          </a:bodyPr>
          <a:lstStyle/>
          <a:p>
            <a:r>
              <a:rPr lang="en-US" dirty="0"/>
              <a:t>Topic studied with rigorous, causal methodology</a:t>
            </a:r>
          </a:p>
        </p:txBody>
      </p:sp>
      <p:sp>
        <p:nvSpPr>
          <p:cNvPr id="6" name="Rectangle 5">
            <a:extLst>
              <a:ext uri="{FF2B5EF4-FFF2-40B4-BE49-F238E27FC236}">
                <a16:creationId xmlns:a16="http://schemas.microsoft.com/office/drawing/2014/main" id="{B4275A8F-F059-F04B-BC5E-40693B621BD2}"/>
              </a:ext>
            </a:extLst>
          </p:cNvPr>
          <p:cNvSpPr/>
          <p:nvPr/>
        </p:nvSpPr>
        <p:spPr>
          <a:xfrm>
            <a:off x="1224359" y="3275341"/>
            <a:ext cx="402336" cy="3810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CF0B64-44CD-5941-A7E4-B33F63E55E67}"/>
              </a:ext>
            </a:extLst>
          </p:cNvPr>
          <p:cNvSpPr txBox="1"/>
          <p:nvPr/>
        </p:nvSpPr>
        <p:spPr>
          <a:xfrm>
            <a:off x="1688123" y="3298732"/>
            <a:ext cx="4648200" cy="369332"/>
          </a:xfrm>
          <a:prstGeom prst="rect">
            <a:avLst/>
          </a:prstGeom>
          <a:noFill/>
        </p:spPr>
        <p:txBody>
          <a:bodyPr wrap="square" rtlCol="0">
            <a:spAutoFit/>
          </a:bodyPr>
          <a:lstStyle/>
          <a:p>
            <a:r>
              <a:rPr lang="en-US" dirty="0"/>
              <a:t>No causal research publicly available</a:t>
            </a:r>
          </a:p>
        </p:txBody>
      </p:sp>
      <p:sp>
        <p:nvSpPr>
          <p:cNvPr id="10" name="TextBox 9">
            <a:extLst>
              <a:ext uri="{FF2B5EF4-FFF2-40B4-BE49-F238E27FC236}">
                <a16:creationId xmlns:a16="http://schemas.microsoft.com/office/drawing/2014/main" id="{74FB4D97-F0E5-0D40-8A14-40B3287D5A97}"/>
              </a:ext>
            </a:extLst>
          </p:cNvPr>
          <p:cNvSpPr txBox="1"/>
          <p:nvPr/>
        </p:nvSpPr>
        <p:spPr>
          <a:xfrm>
            <a:off x="1258824" y="3788954"/>
            <a:ext cx="402336" cy="369332"/>
          </a:xfrm>
          <a:prstGeom prst="rect">
            <a:avLst/>
          </a:prstGeom>
          <a:noFill/>
        </p:spPr>
        <p:txBody>
          <a:bodyPr wrap="square" rtlCol="0">
            <a:spAutoFit/>
          </a:bodyPr>
          <a:lstStyle/>
          <a:p>
            <a:r>
              <a:rPr lang="en-US" dirty="0"/>
              <a:t>✔</a:t>
            </a:r>
          </a:p>
        </p:txBody>
      </p:sp>
      <p:sp>
        <p:nvSpPr>
          <p:cNvPr id="11" name="TextBox 10">
            <a:extLst>
              <a:ext uri="{FF2B5EF4-FFF2-40B4-BE49-F238E27FC236}">
                <a16:creationId xmlns:a16="http://schemas.microsoft.com/office/drawing/2014/main" id="{32A14903-1ACA-C242-8987-F5AB7F4149D9}"/>
              </a:ext>
            </a:extLst>
          </p:cNvPr>
          <p:cNvSpPr txBox="1"/>
          <p:nvPr/>
        </p:nvSpPr>
        <p:spPr>
          <a:xfrm>
            <a:off x="1700784" y="3763916"/>
            <a:ext cx="4648200" cy="369332"/>
          </a:xfrm>
          <a:prstGeom prst="rect">
            <a:avLst/>
          </a:prstGeom>
          <a:noFill/>
        </p:spPr>
        <p:txBody>
          <a:bodyPr wrap="square" rtlCol="0">
            <a:spAutoFit/>
          </a:bodyPr>
          <a:lstStyle/>
          <a:p>
            <a:r>
              <a:rPr lang="en-US" dirty="0"/>
              <a:t>Positive and statistically significant effects found</a:t>
            </a:r>
          </a:p>
        </p:txBody>
      </p:sp>
      <p:sp>
        <p:nvSpPr>
          <p:cNvPr id="12" name="TextBox 11">
            <a:extLst>
              <a:ext uri="{FF2B5EF4-FFF2-40B4-BE49-F238E27FC236}">
                <a16:creationId xmlns:a16="http://schemas.microsoft.com/office/drawing/2014/main" id="{AF52C6EA-33B0-B64C-AA2F-0090CCAC03D0}"/>
              </a:ext>
            </a:extLst>
          </p:cNvPr>
          <p:cNvSpPr txBox="1"/>
          <p:nvPr/>
        </p:nvSpPr>
        <p:spPr>
          <a:xfrm>
            <a:off x="1219200" y="4229100"/>
            <a:ext cx="481584" cy="369332"/>
          </a:xfrm>
          <a:prstGeom prst="rect">
            <a:avLst/>
          </a:prstGeom>
          <a:noFill/>
        </p:spPr>
        <p:txBody>
          <a:bodyPr wrap="square" rtlCol="0">
            <a:spAutoFit/>
          </a:bodyPr>
          <a:lstStyle/>
          <a:p>
            <a:pPr algn="ctr"/>
            <a:r>
              <a:rPr lang="en-US" dirty="0"/>
              <a:t>*</a:t>
            </a:r>
          </a:p>
        </p:txBody>
      </p:sp>
      <p:sp>
        <p:nvSpPr>
          <p:cNvPr id="13" name="TextBox 12">
            <a:extLst>
              <a:ext uri="{FF2B5EF4-FFF2-40B4-BE49-F238E27FC236}">
                <a16:creationId xmlns:a16="http://schemas.microsoft.com/office/drawing/2014/main" id="{3ED9093A-611D-374C-BDEA-2F448920959F}"/>
              </a:ext>
            </a:extLst>
          </p:cNvPr>
          <p:cNvSpPr txBox="1"/>
          <p:nvPr/>
        </p:nvSpPr>
        <p:spPr>
          <a:xfrm>
            <a:off x="1700784" y="4229100"/>
            <a:ext cx="4648200" cy="369332"/>
          </a:xfrm>
          <a:prstGeom prst="rect">
            <a:avLst/>
          </a:prstGeom>
          <a:noFill/>
        </p:spPr>
        <p:txBody>
          <a:bodyPr wrap="square" rtlCol="0">
            <a:spAutoFit/>
          </a:bodyPr>
          <a:lstStyle/>
          <a:p>
            <a:r>
              <a:rPr lang="en-US" dirty="0"/>
              <a:t>Mixed results found</a:t>
            </a:r>
          </a:p>
        </p:txBody>
      </p:sp>
    </p:spTree>
    <p:extLst>
      <p:ext uri="{BB962C8B-B14F-4D97-AF65-F5344CB8AC3E}">
        <p14:creationId xmlns:p14="http://schemas.microsoft.com/office/powerpoint/2010/main" val="2186733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K-12 impact summary</a:t>
            </a:r>
          </a:p>
        </p:txBody>
      </p:sp>
      <p:graphicFrame>
        <p:nvGraphicFramePr>
          <p:cNvPr id="3" name="Content Placeholder 3"/>
          <p:cNvGraphicFramePr>
            <a:graphicFrameLocks/>
          </p:cNvGraphicFramePr>
          <p:nvPr>
            <p:extLst>
              <p:ext uri="{D42A27DB-BD31-4B8C-83A1-F6EECF244321}">
                <p14:modId xmlns:p14="http://schemas.microsoft.com/office/powerpoint/2010/main" val="3186898517"/>
              </p:ext>
            </p:extLst>
          </p:nvPr>
        </p:nvGraphicFramePr>
        <p:xfrm>
          <a:off x="2514600" y="1828800"/>
          <a:ext cx="7162800" cy="4343400"/>
        </p:xfrm>
        <a:graphic>
          <a:graphicData uri="http://schemas.openxmlformats.org/drawingml/2006/table">
            <a:tbl>
              <a:tblPr firstRow="1" bandRow="1">
                <a:tableStyleId>{5C22544A-7EE6-4342-B048-85BDC9FD1C3A}</a:tableStyleId>
              </a:tblPr>
              <a:tblGrid>
                <a:gridCol w="2020629">
                  <a:extLst>
                    <a:ext uri="{9D8B030D-6E8A-4147-A177-3AD203B41FA5}">
                      <a16:colId xmlns:a16="http://schemas.microsoft.com/office/drawing/2014/main" val="20000"/>
                    </a:ext>
                  </a:extLst>
                </a:gridCol>
                <a:gridCol w="1701581">
                  <a:extLst>
                    <a:ext uri="{9D8B030D-6E8A-4147-A177-3AD203B41FA5}">
                      <a16:colId xmlns:a16="http://schemas.microsoft.com/office/drawing/2014/main" val="20001"/>
                    </a:ext>
                  </a:extLst>
                </a:gridCol>
                <a:gridCol w="1721518">
                  <a:extLst>
                    <a:ext uri="{9D8B030D-6E8A-4147-A177-3AD203B41FA5}">
                      <a16:colId xmlns:a16="http://schemas.microsoft.com/office/drawing/2014/main" val="20002"/>
                    </a:ext>
                  </a:extLst>
                </a:gridCol>
                <a:gridCol w="1719072">
                  <a:extLst>
                    <a:ext uri="{9D8B030D-6E8A-4147-A177-3AD203B41FA5}">
                      <a16:colId xmlns:a16="http://schemas.microsoft.com/office/drawing/2014/main" val="20003"/>
                    </a:ext>
                  </a:extLst>
                </a:gridCol>
              </a:tblGrid>
              <a:tr h="787552">
                <a:tc>
                  <a:txBody>
                    <a:bodyPr/>
                    <a:lstStyle/>
                    <a:p>
                      <a:pPr algn="ctr"/>
                      <a:r>
                        <a:rPr lang="en-US" dirty="0"/>
                        <a:t>Impact Area</a:t>
                      </a:r>
                    </a:p>
                  </a:txBody>
                  <a:tcPr/>
                </a:tc>
                <a:tc>
                  <a:txBody>
                    <a:bodyPr/>
                    <a:lstStyle/>
                    <a:p>
                      <a:pPr algn="ctr"/>
                      <a:r>
                        <a:rPr lang="en-US" dirty="0"/>
                        <a:t>Community- initiated</a:t>
                      </a:r>
                    </a:p>
                  </a:txBody>
                  <a:tcPr/>
                </a:tc>
                <a:tc>
                  <a:txBody>
                    <a:bodyPr/>
                    <a:lstStyle/>
                    <a:p>
                      <a:pPr algn="ctr"/>
                      <a:r>
                        <a:rPr lang="en-US" dirty="0"/>
                        <a:t>College- initiated</a:t>
                      </a:r>
                    </a:p>
                  </a:txBody>
                  <a:tcPr/>
                </a:tc>
                <a:tc>
                  <a:txBody>
                    <a:bodyPr/>
                    <a:lstStyle/>
                    <a:p>
                      <a:pPr algn="ctr"/>
                      <a:r>
                        <a:rPr lang="en-US" dirty="0"/>
                        <a:t>Statewide</a:t>
                      </a:r>
                    </a:p>
                  </a:txBody>
                  <a:tcPr/>
                </a:tc>
                <a:extLst>
                  <a:ext uri="{0D108BD9-81ED-4DB2-BD59-A6C34878D82A}">
                    <a16:rowId xmlns:a16="http://schemas.microsoft.com/office/drawing/2014/main" val="10000"/>
                  </a:ext>
                </a:extLst>
              </a:tr>
              <a:tr h="1125074">
                <a:tc>
                  <a:txBody>
                    <a:bodyPr/>
                    <a:lstStyle/>
                    <a:p>
                      <a:r>
                        <a:rPr lang="en-US" dirty="0"/>
                        <a:t>Aspirations</a:t>
                      </a:r>
                      <a:r>
                        <a:rPr lang="en-US" baseline="0" dirty="0"/>
                        <a:t> &amp; college-going culture</a:t>
                      </a:r>
                      <a:endParaRPr lang="en-US" dirty="0"/>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p>
                  </a:txBody>
                  <a:tcPr>
                    <a:solidFill>
                      <a:schemeClr val="accent3">
                        <a:lumMod val="40000"/>
                        <a:lumOff val="60000"/>
                      </a:schemeClr>
                    </a:solidFill>
                  </a:tcPr>
                </a:tc>
                <a:extLst>
                  <a:ext uri="{0D108BD9-81ED-4DB2-BD59-A6C34878D82A}">
                    <a16:rowId xmlns:a16="http://schemas.microsoft.com/office/drawing/2014/main" val="10001"/>
                  </a:ext>
                </a:extLst>
              </a:tr>
              <a:tr h="1211943">
                <a:tc>
                  <a:txBody>
                    <a:bodyPr/>
                    <a:lstStyle/>
                    <a:p>
                      <a:r>
                        <a:rPr lang="en-US" dirty="0"/>
                        <a:t>School district enrollment</a:t>
                      </a:r>
                    </a:p>
                    <a:p>
                      <a:endParaRPr lang="en-US" dirty="0"/>
                    </a:p>
                  </a:txBody>
                  <a:tcPr>
                    <a:solidFill>
                      <a:schemeClr val="accent1">
                        <a:lumMod val="40000"/>
                        <a:lumOff val="60000"/>
                      </a:schemeClr>
                    </a:solidFill>
                  </a:tcPr>
                </a:tc>
                <a:tc>
                  <a:txBody>
                    <a:bodyPr/>
                    <a:lstStyle/>
                    <a:p>
                      <a:pPr algn="ctr"/>
                      <a:r>
                        <a:rPr lang="en-US" dirty="0"/>
                        <a:t>✔</a:t>
                      </a:r>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r>
                        <a:rPr lang="en-US" dirty="0"/>
                        <a:t>NA</a:t>
                      </a:r>
                    </a:p>
                  </a:txBody>
                  <a:tcPr>
                    <a:solidFill>
                      <a:schemeClr val="accent1">
                        <a:lumMod val="20000"/>
                        <a:lumOff val="80000"/>
                      </a:schemeClr>
                    </a:solidFill>
                  </a:tcPr>
                </a:tc>
                <a:tc>
                  <a:txBody>
                    <a:bodyPr/>
                    <a:lstStyle/>
                    <a:p>
                      <a:pPr algn="ctr"/>
                      <a:endParaRPr lang="en-US" dirty="0"/>
                    </a:p>
                    <a:p>
                      <a:pPr algn="ctr"/>
                      <a:r>
                        <a:rPr lang="en-US" dirty="0"/>
                        <a:t>NA</a:t>
                      </a:r>
                    </a:p>
                  </a:txBody>
                  <a:tcPr>
                    <a:solidFill>
                      <a:schemeClr val="accent1">
                        <a:lumMod val="20000"/>
                        <a:lumOff val="80000"/>
                      </a:schemeClr>
                    </a:solidFill>
                  </a:tcPr>
                </a:tc>
                <a:extLst>
                  <a:ext uri="{0D108BD9-81ED-4DB2-BD59-A6C34878D82A}">
                    <a16:rowId xmlns:a16="http://schemas.microsoft.com/office/drawing/2014/main" val="10002"/>
                  </a:ext>
                </a:extLst>
              </a:tr>
              <a:tr h="1218831">
                <a:tc>
                  <a:txBody>
                    <a:bodyPr/>
                    <a:lstStyle/>
                    <a:p>
                      <a:r>
                        <a:rPr lang="en-US" dirty="0"/>
                        <a:t>Achievement</a:t>
                      </a:r>
                    </a:p>
                    <a:p>
                      <a:endParaRPr lang="en-US" dirty="0"/>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r>
                        <a:rPr lang="en-US" dirty="0"/>
                        <a:t>NA</a:t>
                      </a:r>
                    </a:p>
                  </a:txBody>
                  <a:tcPr>
                    <a:solidFill>
                      <a:schemeClr val="accent1">
                        <a:lumMod val="20000"/>
                        <a:lumOff val="80000"/>
                      </a:schemeClr>
                    </a:solidFill>
                  </a:tcPr>
                </a:tc>
                <a:tc>
                  <a:txBody>
                    <a:bodyPr/>
                    <a:lstStyle/>
                    <a:p>
                      <a:pPr algn="ctr"/>
                      <a:endParaRPr lang="en-US" dirty="0"/>
                    </a:p>
                    <a:p>
                      <a:pPr algn="ctr"/>
                      <a:r>
                        <a:rPr lang="en-US" dirty="0"/>
                        <a:t>NA</a:t>
                      </a:r>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0BB35-55E2-4015-B8CA-3A3CB7D5E315}"/>
              </a:ext>
            </a:extLst>
          </p:cNvPr>
          <p:cNvSpPr>
            <a:spLocks noGrp="1"/>
          </p:cNvSpPr>
          <p:nvPr>
            <p:ph type="title"/>
          </p:nvPr>
        </p:nvSpPr>
        <p:spPr>
          <a:xfrm>
            <a:off x="533400" y="228600"/>
            <a:ext cx="11506200" cy="990600"/>
          </a:xfrm>
        </p:spPr>
        <p:txBody>
          <a:bodyPr>
            <a:normAutofit fontScale="90000"/>
          </a:bodyPr>
          <a:lstStyle/>
          <a:p>
            <a:r>
              <a:rPr lang="en-US" dirty="0"/>
              <a:t>Spotlight: El Dorado Promise</a:t>
            </a:r>
            <a:br>
              <a:rPr lang="en-US" dirty="0"/>
            </a:br>
            <a:r>
              <a:rPr lang="en-US" dirty="0"/>
              <a:t>Dr. Gary Ritter, Saint Louis University</a:t>
            </a:r>
          </a:p>
        </p:txBody>
      </p:sp>
      <p:sp>
        <p:nvSpPr>
          <p:cNvPr id="4" name="Content Placeholder 3">
            <a:extLst>
              <a:ext uri="{FF2B5EF4-FFF2-40B4-BE49-F238E27FC236}">
                <a16:creationId xmlns:a16="http://schemas.microsoft.com/office/drawing/2014/main" id="{770C0850-06E6-4924-A7E8-E2412208CA3E}"/>
              </a:ext>
            </a:extLst>
          </p:cNvPr>
          <p:cNvSpPr>
            <a:spLocks noGrp="1"/>
          </p:cNvSpPr>
          <p:nvPr>
            <p:ph sz="quarter" idx="1"/>
          </p:nvPr>
        </p:nvSpPr>
        <p:spPr>
          <a:xfrm>
            <a:off x="816864" y="1600200"/>
            <a:ext cx="10871200" cy="5029200"/>
          </a:xfrm>
        </p:spPr>
        <p:txBody>
          <a:bodyPr>
            <a:normAutofit fontScale="92500" lnSpcReduction="10000"/>
          </a:bodyPr>
          <a:lstStyle/>
          <a:p>
            <a:r>
              <a:rPr lang="en-US" dirty="0"/>
              <a:t>Compared to similar students across Arkansas, El Dorado students in grades 3-8 grew more on state standardized exams in math from 2007 through 2012</a:t>
            </a:r>
          </a:p>
          <a:p>
            <a:pPr lvl="1">
              <a:lnSpc>
                <a:spcPct val="110000"/>
              </a:lnSpc>
            </a:pPr>
            <a:r>
              <a:rPr lang="en-US" dirty="0"/>
              <a:t>Differences are statistically significant and meaningful</a:t>
            </a:r>
          </a:p>
          <a:p>
            <a:pPr lvl="1">
              <a:lnSpc>
                <a:spcPct val="110000"/>
              </a:lnSpc>
            </a:pPr>
            <a:r>
              <a:rPr lang="en-US" dirty="0"/>
              <a:t>Benefits persist over multiple years</a:t>
            </a:r>
          </a:p>
          <a:p>
            <a:pPr lvl="1">
              <a:lnSpc>
                <a:spcPct val="110000"/>
              </a:lnSpc>
            </a:pPr>
            <a:r>
              <a:rPr lang="en-US" dirty="0"/>
              <a:t>Benefits driven by high ability students from traditionally under-served (economically-disadvantaged or African-American) student groups</a:t>
            </a:r>
          </a:p>
          <a:p>
            <a:pPr>
              <a:spcBef>
                <a:spcPts val="1800"/>
              </a:spcBef>
            </a:pPr>
            <a:r>
              <a:rPr lang="en-US" dirty="0"/>
              <a:t>Multiple Analytic Strategies</a:t>
            </a:r>
          </a:p>
          <a:p>
            <a:pPr lvl="1">
              <a:lnSpc>
                <a:spcPct val="110000"/>
              </a:lnSpc>
            </a:pPr>
            <a:r>
              <a:rPr lang="en-US" dirty="0"/>
              <a:t>El Dorado students matched to similar peers in similar districts</a:t>
            </a:r>
          </a:p>
          <a:p>
            <a:pPr lvl="1">
              <a:lnSpc>
                <a:spcPct val="110000"/>
              </a:lnSpc>
            </a:pPr>
            <a:r>
              <a:rPr lang="en-US" dirty="0"/>
              <a:t>District-level difference-in-differences</a:t>
            </a:r>
          </a:p>
          <a:p>
            <a:pPr lvl="1">
              <a:lnSpc>
                <a:spcPct val="110000"/>
              </a:lnSpc>
            </a:pPr>
            <a:r>
              <a:rPr lang="en-US" dirty="0"/>
              <a:t>District-level synthetic control </a:t>
            </a:r>
          </a:p>
        </p:txBody>
      </p:sp>
    </p:spTree>
    <p:extLst>
      <p:ext uri="{BB962C8B-B14F-4D97-AF65-F5344CB8AC3E}">
        <p14:creationId xmlns:p14="http://schemas.microsoft.com/office/powerpoint/2010/main" val="3152145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3340-C66E-4518-A75F-A3350BF52524}"/>
              </a:ext>
            </a:extLst>
          </p:cNvPr>
          <p:cNvSpPr>
            <a:spLocks noGrp="1"/>
          </p:cNvSpPr>
          <p:nvPr>
            <p:ph type="title"/>
          </p:nvPr>
        </p:nvSpPr>
        <p:spPr>
          <a:xfrm>
            <a:off x="777992" y="16933"/>
            <a:ext cx="10871200" cy="990600"/>
          </a:xfrm>
        </p:spPr>
        <p:txBody>
          <a:bodyPr/>
          <a:lstStyle/>
          <a:p>
            <a:r>
              <a:rPr lang="en-US" dirty="0"/>
              <a:t>El Dorado Promise: K-12 test scores</a:t>
            </a:r>
          </a:p>
        </p:txBody>
      </p:sp>
      <p:pic>
        <p:nvPicPr>
          <p:cNvPr id="4" name="Content Placeholder 7">
            <a:extLst>
              <a:ext uri="{FF2B5EF4-FFF2-40B4-BE49-F238E27FC236}">
                <a16:creationId xmlns:a16="http://schemas.microsoft.com/office/drawing/2014/main" id="{B1887764-7384-4A01-B326-80D91978B7D4}"/>
              </a:ext>
            </a:extLst>
          </p:cNvPr>
          <p:cNvPicPr>
            <a:picLocks noGrp="1" noChangeAspect="1"/>
          </p:cNvPicPr>
          <p:nvPr>
            <p:ph sz="quarter" idx="1"/>
          </p:nvPr>
        </p:nvPicPr>
        <p:blipFill rotWithShape="1">
          <a:blip r:embed="rId2"/>
          <a:srcRect l="10288" r="15799" b="16137"/>
          <a:stretch/>
        </p:blipFill>
        <p:spPr>
          <a:xfrm>
            <a:off x="6213592" y="1394155"/>
            <a:ext cx="5832584" cy="5463845"/>
          </a:xfrm>
          <a:prstGeom prst="rect">
            <a:avLst/>
          </a:prstGeom>
        </p:spPr>
      </p:pic>
      <p:sp>
        <p:nvSpPr>
          <p:cNvPr id="5" name="Rectangle 4">
            <a:extLst>
              <a:ext uri="{FF2B5EF4-FFF2-40B4-BE49-F238E27FC236}">
                <a16:creationId xmlns:a16="http://schemas.microsoft.com/office/drawing/2014/main" id="{3A0A1AFF-60BD-4A2E-BEEA-D06B4A8B0AE5}"/>
              </a:ext>
            </a:extLst>
          </p:cNvPr>
          <p:cNvSpPr/>
          <p:nvPr/>
        </p:nvSpPr>
        <p:spPr>
          <a:xfrm>
            <a:off x="6324600" y="1828800"/>
            <a:ext cx="5715000" cy="53340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3408AC16-8954-42FA-994A-C584E632FCFE}"/>
              </a:ext>
            </a:extLst>
          </p:cNvPr>
          <p:cNvSpPr txBox="1">
            <a:spLocks/>
          </p:cNvSpPr>
          <p:nvPr/>
        </p:nvSpPr>
        <p:spPr>
          <a:xfrm>
            <a:off x="381000" y="1786354"/>
            <a:ext cx="5597411" cy="4766845"/>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dirty="0"/>
              <a:t>Matching: Promise led to a 0.113 standard deviation increase in </a:t>
            </a:r>
            <a:r>
              <a:rPr lang="en-US" sz="3200" b="1" dirty="0"/>
              <a:t>math</a:t>
            </a:r>
            <a:r>
              <a:rPr lang="en-US" sz="3200" dirty="0"/>
              <a:t> achievement </a:t>
            </a:r>
          </a:p>
          <a:p>
            <a:pPr lvl="1"/>
            <a:r>
              <a:rPr lang="en-US" sz="2800" dirty="0"/>
              <a:t>Find larger effects for students with </a:t>
            </a:r>
            <a:r>
              <a:rPr lang="en-US" sz="2800" b="1" dirty="0"/>
              <a:t>higher</a:t>
            </a:r>
            <a:r>
              <a:rPr lang="en-US" sz="2800" dirty="0"/>
              <a:t> pre-Promise achievement, regardless of race/ethnicity or SES </a:t>
            </a:r>
          </a:p>
        </p:txBody>
      </p:sp>
    </p:spTree>
    <p:extLst>
      <p:ext uri="{BB962C8B-B14F-4D97-AF65-F5344CB8AC3E}">
        <p14:creationId xmlns:p14="http://schemas.microsoft.com/office/powerpoint/2010/main" val="1807243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1681584"/>
            <a:ext cx="7652015" cy="4795416"/>
          </a:xfrm>
          <a:prstGeom prst="rect">
            <a:avLst/>
          </a:prstGeom>
        </p:spPr>
      </p:pic>
      <p:sp>
        <p:nvSpPr>
          <p:cNvPr id="2" name="Title 1"/>
          <p:cNvSpPr>
            <a:spLocks noGrp="1"/>
          </p:cNvSpPr>
          <p:nvPr>
            <p:ph type="title"/>
          </p:nvPr>
        </p:nvSpPr>
        <p:spPr>
          <a:xfrm>
            <a:off x="685800" y="186589"/>
            <a:ext cx="10871200" cy="990600"/>
          </a:xfrm>
        </p:spPr>
        <p:txBody>
          <a:bodyPr>
            <a:noAutofit/>
          </a:bodyPr>
          <a:lstStyle/>
          <a:p>
            <a:pPr algn="ctr">
              <a:lnSpc>
                <a:spcPct val="100000"/>
              </a:lnSpc>
              <a:spcAft>
                <a:spcPts val="1200"/>
              </a:spcAft>
            </a:pPr>
            <a:r>
              <a:rPr lang="en-US" dirty="0"/>
              <a:t>El Dorado Promise: differential benefits</a:t>
            </a:r>
            <a:br>
              <a:rPr lang="en-US" sz="3600" dirty="0">
                <a:latin typeface="Cambria" panose="02040503050406030204" pitchFamily="18" charset="0"/>
              </a:rPr>
            </a:br>
            <a:r>
              <a:rPr lang="en-US" sz="2400" i="1" dirty="0"/>
              <a:t>Greater gains by African-American students in upper half of academic distribution</a:t>
            </a:r>
            <a:endParaRPr lang="en-US" i="1" dirty="0"/>
          </a:p>
        </p:txBody>
      </p:sp>
      <p:sp>
        <p:nvSpPr>
          <p:cNvPr id="12" name="TextBox 11"/>
          <p:cNvSpPr txBox="1"/>
          <p:nvPr/>
        </p:nvSpPr>
        <p:spPr>
          <a:xfrm>
            <a:off x="9067800" y="1981200"/>
            <a:ext cx="2286000" cy="3785652"/>
          </a:xfrm>
          <a:prstGeom prst="rect">
            <a:avLst/>
          </a:prstGeom>
          <a:noFill/>
          <a:ln w="38100">
            <a:solidFill>
              <a:srgbClr val="002060"/>
            </a:solidFill>
          </a:ln>
        </p:spPr>
        <p:txBody>
          <a:bodyPr wrap="square" rtlCol="0">
            <a:spAutoFit/>
          </a:bodyPr>
          <a:lstStyle/>
          <a:p>
            <a:pPr algn="ctr"/>
            <a:r>
              <a:rPr lang="en-US" sz="2000" b="1" dirty="0">
                <a:solidFill>
                  <a:srgbClr val="660066"/>
                </a:solidFill>
              </a:rPr>
              <a:t>High-Scoring </a:t>
            </a:r>
            <a:r>
              <a:rPr lang="en-US" sz="2000" b="1" u="sng" dirty="0">
                <a:solidFill>
                  <a:srgbClr val="660066"/>
                </a:solidFill>
              </a:rPr>
              <a:t>African-American </a:t>
            </a:r>
            <a:r>
              <a:rPr lang="en-US" sz="2000" b="1" dirty="0">
                <a:solidFill>
                  <a:srgbClr val="660066"/>
                </a:solidFill>
              </a:rPr>
              <a:t>Subgroup: </a:t>
            </a:r>
          </a:p>
          <a:p>
            <a:pPr algn="ctr"/>
            <a:r>
              <a:rPr lang="en-US" sz="2000" b="1" i="1" dirty="0">
                <a:solidFill>
                  <a:srgbClr val="660066"/>
                </a:solidFill>
              </a:rPr>
              <a:t>Gains 10 %</a:t>
            </a:r>
            <a:r>
              <a:rPr lang="en-US" sz="2000" b="1" i="1" dirty="0" err="1">
                <a:solidFill>
                  <a:srgbClr val="660066"/>
                </a:solidFill>
              </a:rPr>
              <a:t>ile</a:t>
            </a:r>
            <a:r>
              <a:rPr lang="en-US" sz="2000" b="1" i="1" dirty="0">
                <a:solidFill>
                  <a:srgbClr val="660066"/>
                </a:solidFill>
              </a:rPr>
              <a:t> points on comparison students</a:t>
            </a:r>
          </a:p>
          <a:p>
            <a:pPr algn="ctr"/>
            <a:endParaRPr lang="en-US" sz="2000" b="1" dirty="0">
              <a:solidFill>
                <a:srgbClr val="660066"/>
              </a:solidFill>
            </a:endParaRPr>
          </a:p>
          <a:p>
            <a:pPr algn="ctr"/>
            <a:r>
              <a:rPr lang="en-US" sz="2000" b="1" u="sng" dirty="0">
                <a:solidFill>
                  <a:srgbClr val="660066"/>
                </a:solidFill>
              </a:rPr>
              <a:t>Full sample </a:t>
            </a:r>
            <a:r>
              <a:rPr lang="en-US" sz="2000" b="1" dirty="0">
                <a:solidFill>
                  <a:srgbClr val="660066"/>
                </a:solidFill>
              </a:rPr>
              <a:t>of El Dorado students:</a:t>
            </a:r>
          </a:p>
          <a:p>
            <a:pPr algn="ctr"/>
            <a:r>
              <a:rPr lang="en-US" sz="2000" b="1" i="1" dirty="0">
                <a:solidFill>
                  <a:srgbClr val="660066"/>
                </a:solidFill>
              </a:rPr>
              <a:t>Gains 5 %</a:t>
            </a:r>
            <a:r>
              <a:rPr lang="en-US" sz="2000" b="1" i="1" dirty="0" err="1">
                <a:solidFill>
                  <a:srgbClr val="660066"/>
                </a:solidFill>
              </a:rPr>
              <a:t>ile</a:t>
            </a:r>
            <a:r>
              <a:rPr lang="en-US" sz="2000" b="1" i="1" dirty="0">
                <a:solidFill>
                  <a:srgbClr val="660066"/>
                </a:solidFill>
              </a:rPr>
              <a:t> points on comparison students</a:t>
            </a:r>
            <a:endParaRPr lang="en-US" sz="1600" b="1" dirty="0">
              <a:solidFill>
                <a:srgbClr val="660066"/>
              </a:solidFill>
            </a:endParaRPr>
          </a:p>
        </p:txBody>
      </p:sp>
      <p:sp>
        <p:nvSpPr>
          <p:cNvPr id="14" name="Down Arrow 13"/>
          <p:cNvSpPr/>
          <p:nvPr/>
        </p:nvSpPr>
        <p:spPr>
          <a:xfrm rot="4690984">
            <a:off x="8155707" y="2998562"/>
            <a:ext cx="222116" cy="10837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6017033">
            <a:off x="8082346" y="3989349"/>
            <a:ext cx="201058" cy="917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050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6D420-5368-C940-B8AA-8CE18DC8075A}"/>
              </a:ext>
            </a:extLst>
          </p:cNvPr>
          <p:cNvSpPr>
            <a:spLocks noGrp="1"/>
          </p:cNvSpPr>
          <p:nvPr>
            <p:ph type="title"/>
          </p:nvPr>
        </p:nvSpPr>
        <p:spPr/>
        <p:txBody>
          <a:bodyPr/>
          <a:lstStyle/>
          <a:p>
            <a:r>
              <a:rPr lang="en-US" dirty="0"/>
              <a:t>El </a:t>
            </a:r>
            <a:r>
              <a:rPr lang="en-US"/>
              <a:t>Dorado K-12 test score impacts </a:t>
            </a:r>
            <a:r>
              <a:rPr lang="en-US" dirty="0"/>
              <a:t>– </a:t>
            </a:r>
            <a:r>
              <a:rPr lang="en-US" i="1" dirty="0"/>
              <a:t>How</a:t>
            </a:r>
            <a:r>
              <a:rPr lang="en-US" dirty="0"/>
              <a:t>?</a:t>
            </a:r>
          </a:p>
        </p:txBody>
      </p:sp>
      <p:sp>
        <p:nvSpPr>
          <p:cNvPr id="3" name="Content Placeholder 2">
            <a:extLst>
              <a:ext uri="{FF2B5EF4-FFF2-40B4-BE49-F238E27FC236}">
                <a16:creationId xmlns:a16="http://schemas.microsoft.com/office/drawing/2014/main" id="{AABC8EC1-6596-2541-B838-93F6EC8648C5}"/>
              </a:ext>
            </a:extLst>
          </p:cNvPr>
          <p:cNvSpPr>
            <a:spLocks noGrp="1"/>
          </p:cNvSpPr>
          <p:nvPr>
            <p:ph sz="quarter" idx="1"/>
          </p:nvPr>
        </p:nvSpPr>
        <p:spPr/>
        <p:txBody>
          <a:bodyPr>
            <a:normAutofit/>
          </a:bodyPr>
          <a:lstStyle/>
          <a:p>
            <a:r>
              <a:rPr lang="en-US" sz="3600" dirty="0"/>
              <a:t>What was the mechanism for change? Interviews suggested with El Dorado educators suggested:</a:t>
            </a:r>
          </a:p>
          <a:p>
            <a:pPr lvl="1"/>
            <a:r>
              <a:rPr lang="en-US" sz="3200" u="sng" dirty="0"/>
              <a:t>Discussions of college permeate the district</a:t>
            </a:r>
            <a:r>
              <a:rPr lang="en-US" sz="3200" dirty="0"/>
              <a:t>, from the first day the kindergarteners receive their Promise backpacks</a:t>
            </a:r>
          </a:p>
          <a:p>
            <a:pPr lvl="1"/>
            <a:r>
              <a:rPr lang="en-US" sz="3200" dirty="0"/>
              <a:t>District educators now have </a:t>
            </a:r>
            <a:r>
              <a:rPr lang="en-US" sz="3200" u="sng" dirty="0"/>
              <a:t>enhanced expectations </a:t>
            </a:r>
            <a:r>
              <a:rPr lang="en-US" sz="3200" dirty="0"/>
              <a:t>for ALL students </a:t>
            </a:r>
          </a:p>
          <a:p>
            <a:pPr lvl="1"/>
            <a:r>
              <a:rPr lang="en-US" sz="3200" dirty="0"/>
              <a:t>Educators encourage </a:t>
            </a:r>
            <a:r>
              <a:rPr lang="en-US" sz="3200" u="sng" dirty="0"/>
              <a:t>advanced coursework </a:t>
            </a:r>
            <a:r>
              <a:rPr lang="en-US" sz="3200" dirty="0"/>
              <a:t>for ALL students</a:t>
            </a:r>
          </a:p>
          <a:p>
            <a:pPr lvl="1"/>
            <a:endParaRPr lang="en-US" sz="3200" dirty="0"/>
          </a:p>
        </p:txBody>
      </p:sp>
    </p:spTree>
    <p:extLst>
      <p:ext uri="{BB962C8B-B14F-4D97-AF65-F5344CB8AC3E}">
        <p14:creationId xmlns:p14="http://schemas.microsoft.com/office/powerpoint/2010/main" val="674237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Postsecondary impact summary</a:t>
            </a:r>
          </a:p>
        </p:txBody>
      </p:sp>
      <p:graphicFrame>
        <p:nvGraphicFramePr>
          <p:cNvPr id="3" name="Content Placeholder 3"/>
          <p:cNvGraphicFramePr>
            <a:graphicFrameLocks/>
          </p:cNvGraphicFramePr>
          <p:nvPr>
            <p:extLst>
              <p:ext uri="{D42A27DB-BD31-4B8C-83A1-F6EECF244321}">
                <p14:modId xmlns:p14="http://schemas.microsoft.com/office/powerpoint/2010/main" val="2617097847"/>
              </p:ext>
            </p:extLst>
          </p:nvPr>
        </p:nvGraphicFramePr>
        <p:xfrm>
          <a:off x="2743200" y="1813616"/>
          <a:ext cx="6295429" cy="4478277"/>
        </p:xfrm>
        <a:graphic>
          <a:graphicData uri="http://schemas.openxmlformats.org/drawingml/2006/table">
            <a:tbl>
              <a:tblPr firstRow="1" bandRow="1">
                <a:tableStyleId>{5C22544A-7EE6-4342-B048-85BDC9FD1C3A}</a:tableStyleId>
              </a:tblPr>
              <a:tblGrid>
                <a:gridCol w="1775943">
                  <a:extLst>
                    <a:ext uri="{9D8B030D-6E8A-4147-A177-3AD203B41FA5}">
                      <a16:colId xmlns:a16="http://schemas.microsoft.com/office/drawing/2014/main" val="20000"/>
                    </a:ext>
                  </a:extLst>
                </a:gridCol>
                <a:gridCol w="1495530">
                  <a:extLst>
                    <a:ext uri="{9D8B030D-6E8A-4147-A177-3AD203B41FA5}">
                      <a16:colId xmlns:a16="http://schemas.microsoft.com/office/drawing/2014/main" val="20001"/>
                    </a:ext>
                  </a:extLst>
                </a:gridCol>
                <a:gridCol w="1513053">
                  <a:extLst>
                    <a:ext uri="{9D8B030D-6E8A-4147-A177-3AD203B41FA5}">
                      <a16:colId xmlns:a16="http://schemas.microsoft.com/office/drawing/2014/main" val="20002"/>
                    </a:ext>
                  </a:extLst>
                </a:gridCol>
                <a:gridCol w="1510903">
                  <a:extLst>
                    <a:ext uri="{9D8B030D-6E8A-4147-A177-3AD203B41FA5}">
                      <a16:colId xmlns:a16="http://schemas.microsoft.com/office/drawing/2014/main" val="20003"/>
                    </a:ext>
                  </a:extLst>
                </a:gridCol>
              </a:tblGrid>
              <a:tr h="505203">
                <a:tc>
                  <a:txBody>
                    <a:bodyPr/>
                    <a:lstStyle/>
                    <a:p>
                      <a:pPr algn="ctr"/>
                      <a:r>
                        <a:rPr lang="en-US" dirty="0"/>
                        <a:t>Impact Area</a:t>
                      </a:r>
                    </a:p>
                  </a:txBody>
                  <a:tcPr/>
                </a:tc>
                <a:tc>
                  <a:txBody>
                    <a:bodyPr/>
                    <a:lstStyle/>
                    <a:p>
                      <a:pPr algn="ctr"/>
                      <a:r>
                        <a:rPr lang="en-US" dirty="0"/>
                        <a:t>Community- initiated</a:t>
                      </a:r>
                    </a:p>
                  </a:txBody>
                  <a:tcPr/>
                </a:tc>
                <a:tc>
                  <a:txBody>
                    <a:bodyPr/>
                    <a:lstStyle/>
                    <a:p>
                      <a:pPr algn="ctr"/>
                      <a:r>
                        <a:rPr lang="en-US" dirty="0"/>
                        <a:t>College- initiated</a:t>
                      </a:r>
                    </a:p>
                  </a:txBody>
                  <a:tcPr/>
                </a:tc>
                <a:tc>
                  <a:txBody>
                    <a:bodyPr/>
                    <a:lstStyle/>
                    <a:p>
                      <a:pPr algn="ctr"/>
                      <a:r>
                        <a:rPr lang="en-US" dirty="0"/>
                        <a:t>Statewide</a:t>
                      </a:r>
                    </a:p>
                  </a:txBody>
                  <a:tcPr/>
                </a:tc>
                <a:extLst>
                  <a:ext uri="{0D108BD9-81ED-4DB2-BD59-A6C34878D82A}">
                    <a16:rowId xmlns:a16="http://schemas.microsoft.com/office/drawing/2014/main" val="10000"/>
                  </a:ext>
                </a:extLst>
              </a:tr>
              <a:tr h="871995">
                <a:tc>
                  <a:txBody>
                    <a:bodyPr/>
                    <a:lstStyle/>
                    <a:p>
                      <a:r>
                        <a:rPr lang="en-US" dirty="0"/>
                        <a:t>Post-secondary</a:t>
                      </a:r>
                      <a:r>
                        <a:rPr lang="en-US" baseline="0" dirty="0"/>
                        <a:t> e</a:t>
                      </a:r>
                      <a:r>
                        <a:rPr lang="en-US" dirty="0"/>
                        <a:t>nrollment</a:t>
                      </a: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a:t>
                      </a:r>
                    </a:p>
                    <a:p>
                      <a:pPr algn="ctr"/>
                      <a:endParaRPr lang="en-US" dirty="0"/>
                    </a:p>
                  </a:txBody>
                  <a:tcPr>
                    <a:solidFill>
                      <a:schemeClr val="accent3">
                        <a:lumMod val="40000"/>
                        <a:lumOff val="60000"/>
                      </a:schemeClr>
                    </a:solidFill>
                  </a:tcPr>
                </a:tc>
                <a:extLst>
                  <a:ext uri="{0D108BD9-81ED-4DB2-BD59-A6C34878D82A}">
                    <a16:rowId xmlns:a16="http://schemas.microsoft.com/office/drawing/2014/main" val="10001"/>
                  </a:ext>
                </a:extLst>
              </a:tr>
              <a:tr h="985002">
                <a:tc>
                  <a:txBody>
                    <a:bodyPr/>
                    <a:lstStyle/>
                    <a:p>
                      <a:r>
                        <a:rPr lang="en-US" dirty="0"/>
                        <a:t>Matching</a:t>
                      </a:r>
                    </a:p>
                  </a:txBody>
                  <a:tcPr>
                    <a:solidFill>
                      <a:schemeClr val="accent1">
                        <a:lumMod val="40000"/>
                        <a:lumOff val="60000"/>
                      </a:schemeClr>
                    </a:solidFill>
                  </a:tcPr>
                </a:tc>
                <a:tc>
                  <a:txBody>
                    <a:bodyPr/>
                    <a:lstStyle/>
                    <a:p>
                      <a:pPr algn="ctr"/>
                      <a:r>
                        <a:rPr lang="en-US" dirty="0"/>
                        <a:t>✔</a:t>
                      </a:r>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indent="0" algn="ctr" defTabSz="914400" rtl="0" eaLnBrk="1" fontAlgn="auto" latinLnBrk="0" hangingPunct="1">
                        <a:lnSpc>
                          <a:spcPct val="100000"/>
                        </a:lnSpc>
                        <a:spcBef>
                          <a:spcPts val="0"/>
                        </a:spcBef>
                        <a:spcAft>
                          <a:spcPts val="0"/>
                        </a:spcAft>
                        <a:buClrTx/>
                        <a:buSzTx/>
                        <a:buFontTx/>
                        <a:buNone/>
                        <a:tabLst/>
                        <a:defRPr/>
                      </a:pPr>
                      <a:r>
                        <a:rPr lang="en-US" dirty="0"/>
                        <a:t>NA</a:t>
                      </a:r>
                    </a:p>
                    <a:p>
                      <a:pPr algn="ctr"/>
                      <a:endParaRPr lang="en-US" dirty="0"/>
                    </a:p>
                  </a:txBody>
                  <a:tcPr>
                    <a:solidFill>
                      <a:schemeClr val="accent1">
                        <a:lumMod val="20000"/>
                        <a:lumOff val="80000"/>
                      </a:schemeClr>
                    </a:solidFill>
                  </a:tcPr>
                </a:tc>
                <a:tc>
                  <a:txBody>
                    <a:bodyPr/>
                    <a:lstStyle/>
                    <a:p>
                      <a:pPr algn="ctr"/>
                      <a:endParaRPr lang="en-US" dirty="0"/>
                    </a:p>
                  </a:txBody>
                  <a:tcPr>
                    <a:solidFill>
                      <a:schemeClr val="bg1">
                        <a:lumMod val="85000"/>
                      </a:schemeClr>
                    </a:solidFill>
                  </a:tcPr>
                </a:tc>
                <a:extLst>
                  <a:ext uri="{0D108BD9-81ED-4DB2-BD59-A6C34878D82A}">
                    <a16:rowId xmlns:a16="http://schemas.microsoft.com/office/drawing/2014/main" val="10002"/>
                  </a:ext>
                </a:extLst>
              </a:tr>
              <a:tr h="990600">
                <a:tc>
                  <a:txBody>
                    <a:bodyPr/>
                    <a:lstStyle/>
                    <a:p>
                      <a:r>
                        <a:rPr lang="en-US" dirty="0"/>
                        <a:t>Persistence</a:t>
                      </a: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p>
                  </a:txBody>
                  <a:tcPr>
                    <a:solidFill>
                      <a:schemeClr val="bg1">
                        <a:lumMod val="85000"/>
                      </a:schemeClr>
                    </a:solidFill>
                  </a:tcPr>
                </a:tc>
                <a:tc>
                  <a:txBody>
                    <a:bodyPr/>
                    <a:lstStyle/>
                    <a:p>
                      <a:pPr algn="ctr"/>
                      <a:r>
                        <a:rPr lang="en-US" dirty="0"/>
                        <a:t>Non-causal</a:t>
                      </a:r>
                    </a:p>
                  </a:txBody>
                  <a:tcPr>
                    <a:solidFill>
                      <a:schemeClr val="bg1">
                        <a:lumMod val="85000"/>
                      </a:schemeClr>
                    </a:solidFill>
                  </a:tcPr>
                </a:tc>
                <a:extLst>
                  <a:ext uri="{0D108BD9-81ED-4DB2-BD59-A6C34878D82A}">
                    <a16:rowId xmlns:a16="http://schemas.microsoft.com/office/drawing/2014/main" val="10003"/>
                  </a:ext>
                </a:extLst>
              </a:tr>
              <a:tr h="990600">
                <a:tc>
                  <a:txBody>
                    <a:bodyPr/>
                    <a:lstStyle/>
                    <a:p>
                      <a:r>
                        <a:rPr lang="en-US" dirty="0"/>
                        <a:t>Degree completion</a:t>
                      </a:r>
                    </a:p>
                  </a:txBody>
                  <a:tcP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solidFill>
                      <a:schemeClr val="accent3">
                        <a:lumMod val="40000"/>
                        <a:lumOff val="60000"/>
                      </a:schemeClr>
                    </a:solidFill>
                  </a:tcPr>
                </a:tc>
                <a:tc>
                  <a:txBody>
                    <a:bodyPr/>
                    <a:lstStyle/>
                    <a:p>
                      <a:pPr algn="ctr"/>
                      <a:endParaRPr lang="en-US" dirty="0"/>
                    </a:p>
                  </a:txBody>
                  <a:tcPr>
                    <a:solidFill>
                      <a:schemeClr val="bg1">
                        <a:lumMod val="85000"/>
                      </a:schemeClr>
                    </a:solidFill>
                  </a:tcPr>
                </a:tc>
                <a:tc>
                  <a:txBody>
                    <a:bodyPr/>
                    <a:lstStyle/>
                    <a:p>
                      <a:pPr algn="ctr"/>
                      <a:r>
                        <a:rPr lang="en-US" dirty="0"/>
                        <a:t>Non-causal</a:t>
                      </a:r>
                    </a:p>
                  </a:txBody>
                  <a:tcPr>
                    <a:solidFill>
                      <a:schemeClr val="bg1">
                        <a:lumMod val="85000"/>
                      </a:schemeClr>
                    </a:solidFill>
                  </a:tcPr>
                </a:tc>
                <a:extLst>
                  <a:ext uri="{0D108BD9-81ED-4DB2-BD59-A6C34878D82A}">
                    <a16:rowId xmlns:a16="http://schemas.microsoft.com/office/drawing/2014/main" val="1214657763"/>
                  </a:ext>
                </a:extLst>
              </a:tr>
            </a:tbl>
          </a:graphicData>
        </a:graphic>
      </p:graphicFrame>
    </p:spTree>
    <p:extLst>
      <p:ext uri="{BB962C8B-B14F-4D97-AF65-F5344CB8AC3E}">
        <p14:creationId xmlns:p14="http://schemas.microsoft.com/office/powerpoint/2010/main" val="689850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3525-A3AB-4332-999A-D6EFB912F62B}"/>
              </a:ext>
            </a:extLst>
          </p:cNvPr>
          <p:cNvSpPr>
            <a:spLocks noGrp="1"/>
          </p:cNvSpPr>
          <p:nvPr>
            <p:ph type="title"/>
          </p:nvPr>
        </p:nvSpPr>
        <p:spPr/>
        <p:txBody>
          <a:bodyPr>
            <a:normAutofit/>
          </a:bodyPr>
          <a:lstStyle/>
          <a:p>
            <a:r>
              <a:rPr lang="en-US" dirty="0"/>
              <a:t>Statewide programs</a:t>
            </a:r>
          </a:p>
        </p:txBody>
      </p:sp>
      <p:graphicFrame>
        <p:nvGraphicFramePr>
          <p:cNvPr id="5" name="Content Placeholder 4">
            <a:extLst>
              <a:ext uri="{FF2B5EF4-FFF2-40B4-BE49-F238E27FC236}">
                <a16:creationId xmlns:a16="http://schemas.microsoft.com/office/drawing/2014/main" id="{07594826-0258-294A-A105-A31EC0BC0471}"/>
              </a:ext>
            </a:extLst>
          </p:cNvPr>
          <p:cNvGraphicFramePr>
            <a:graphicFrameLocks noGrp="1"/>
          </p:cNvGraphicFramePr>
          <p:nvPr>
            <p:ph sz="quarter" idx="1"/>
            <p:extLst>
              <p:ext uri="{D42A27DB-BD31-4B8C-83A1-F6EECF244321}">
                <p14:modId xmlns:p14="http://schemas.microsoft.com/office/powerpoint/2010/main" val="2790230394"/>
              </p:ext>
            </p:extLst>
          </p:nvPr>
        </p:nvGraphicFramePr>
        <p:xfrm>
          <a:off x="817563" y="1600201"/>
          <a:ext cx="10871199" cy="5196840"/>
        </p:xfrm>
        <a:graphic>
          <a:graphicData uri="http://schemas.openxmlformats.org/drawingml/2006/table">
            <a:tbl>
              <a:tblPr firstRow="1" bandRow="1">
                <a:tableStyleId>{5C22544A-7EE6-4342-B048-85BDC9FD1C3A}</a:tableStyleId>
              </a:tblPr>
              <a:tblGrid>
                <a:gridCol w="2763837">
                  <a:extLst>
                    <a:ext uri="{9D8B030D-6E8A-4147-A177-3AD203B41FA5}">
                      <a16:colId xmlns:a16="http://schemas.microsoft.com/office/drawing/2014/main" val="808741943"/>
                    </a:ext>
                  </a:extLst>
                </a:gridCol>
                <a:gridCol w="4038600">
                  <a:extLst>
                    <a:ext uri="{9D8B030D-6E8A-4147-A177-3AD203B41FA5}">
                      <a16:colId xmlns:a16="http://schemas.microsoft.com/office/drawing/2014/main" val="2153586324"/>
                    </a:ext>
                  </a:extLst>
                </a:gridCol>
                <a:gridCol w="4068762">
                  <a:extLst>
                    <a:ext uri="{9D8B030D-6E8A-4147-A177-3AD203B41FA5}">
                      <a16:colId xmlns:a16="http://schemas.microsoft.com/office/drawing/2014/main" val="983189008"/>
                    </a:ext>
                  </a:extLst>
                </a:gridCol>
              </a:tblGrid>
              <a:tr h="649560">
                <a:tc>
                  <a:txBody>
                    <a:bodyPr/>
                    <a:lstStyle/>
                    <a:p>
                      <a:endParaRPr lang="en-US" sz="2000" dirty="0"/>
                    </a:p>
                  </a:txBody>
                  <a:tcPr/>
                </a:tc>
                <a:tc>
                  <a:txBody>
                    <a:bodyPr/>
                    <a:lstStyle/>
                    <a:p>
                      <a:r>
                        <a:rPr lang="en-US" sz="2000" dirty="0"/>
                        <a:t>Tennessee Promise</a:t>
                      </a:r>
                    </a:p>
                  </a:txBody>
                  <a:tcPr/>
                </a:tc>
                <a:tc>
                  <a:txBody>
                    <a:bodyPr/>
                    <a:lstStyle/>
                    <a:p>
                      <a:r>
                        <a:rPr lang="en-US" sz="2000" dirty="0"/>
                        <a:t>Oregon Promise</a:t>
                      </a:r>
                    </a:p>
                  </a:txBody>
                  <a:tcPr/>
                </a:tc>
                <a:extLst>
                  <a:ext uri="{0D108BD9-81ED-4DB2-BD59-A6C34878D82A}">
                    <a16:rowId xmlns:a16="http://schemas.microsoft.com/office/drawing/2014/main" val="850472618"/>
                  </a:ext>
                </a:extLst>
              </a:tr>
              <a:tr h="649560">
                <a:tc>
                  <a:txBody>
                    <a:bodyPr/>
                    <a:lstStyle/>
                    <a:p>
                      <a:r>
                        <a:rPr lang="en-US" sz="2000" dirty="0"/>
                        <a:t>Year started</a:t>
                      </a:r>
                    </a:p>
                  </a:txBody>
                  <a:tcPr/>
                </a:tc>
                <a:tc>
                  <a:txBody>
                    <a:bodyPr/>
                    <a:lstStyle/>
                    <a:p>
                      <a:r>
                        <a:rPr lang="en-US" sz="2000" dirty="0"/>
                        <a:t>2014</a:t>
                      </a:r>
                    </a:p>
                  </a:txBody>
                  <a:tcPr/>
                </a:tc>
                <a:tc>
                  <a:txBody>
                    <a:bodyPr/>
                    <a:lstStyle/>
                    <a:p>
                      <a:r>
                        <a:rPr lang="en-US" sz="2000" dirty="0"/>
                        <a:t>2016</a:t>
                      </a:r>
                    </a:p>
                  </a:txBody>
                  <a:tcPr/>
                </a:tc>
                <a:extLst>
                  <a:ext uri="{0D108BD9-81ED-4DB2-BD59-A6C34878D82A}">
                    <a16:rowId xmlns:a16="http://schemas.microsoft.com/office/drawing/2014/main" val="1980402636"/>
                  </a:ext>
                </a:extLst>
              </a:tr>
              <a:tr h="649560">
                <a:tc>
                  <a:txBody>
                    <a:bodyPr/>
                    <a:lstStyle/>
                    <a:p>
                      <a:r>
                        <a:rPr lang="en-US" sz="2000" dirty="0"/>
                        <a:t>Eligible students</a:t>
                      </a:r>
                    </a:p>
                  </a:txBody>
                  <a:tcPr/>
                </a:tc>
                <a:tc>
                  <a:txBody>
                    <a:bodyPr/>
                    <a:lstStyle/>
                    <a:p>
                      <a:r>
                        <a:rPr lang="en-US" sz="2000" dirty="0"/>
                        <a:t>All high-school graduates</a:t>
                      </a:r>
                    </a:p>
                  </a:txBody>
                  <a:tcPr/>
                </a:tc>
                <a:tc>
                  <a:txBody>
                    <a:bodyPr/>
                    <a:lstStyle/>
                    <a:p>
                      <a:r>
                        <a:rPr lang="en-US" sz="2000" dirty="0"/>
                        <a:t>High-school graduates with 2.5 GPAs</a:t>
                      </a:r>
                    </a:p>
                  </a:txBody>
                  <a:tcPr/>
                </a:tc>
                <a:extLst>
                  <a:ext uri="{0D108BD9-81ED-4DB2-BD59-A6C34878D82A}">
                    <a16:rowId xmlns:a16="http://schemas.microsoft.com/office/drawing/2014/main" val="520226408"/>
                  </a:ext>
                </a:extLst>
              </a:tr>
              <a:tr h="1121160">
                <a:tc>
                  <a:txBody>
                    <a:bodyPr/>
                    <a:lstStyle/>
                    <a:p>
                      <a:r>
                        <a:rPr lang="en-US" sz="2000" dirty="0"/>
                        <a:t>Post-secondary institutions</a:t>
                      </a:r>
                    </a:p>
                  </a:txBody>
                  <a:tcPr/>
                </a:tc>
                <a:tc>
                  <a:txBody>
                    <a:bodyPr/>
                    <a:lstStyle/>
                    <a:p>
                      <a:r>
                        <a:rPr lang="en-US" sz="2000" dirty="0"/>
                        <a:t>Community colleges, Colleges of Applied Technology; attend full time; no regain provision</a:t>
                      </a:r>
                    </a:p>
                  </a:txBody>
                  <a:tcPr/>
                </a:tc>
                <a:tc>
                  <a:txBody>
                    <a:bodyPr/>
                    <a:lstStyle/>
                    <a:p>
                      <a:r>
                        <a:rPr lang="en-US" sz="2000" dirty="0"/>
                        <a:t>Community colleges; attend at least half time; no regain provision</a:t>
                      </a:r>
                    </a:p>
                  </a:txBody>
                  <a:tcPr/>
                </a:tc>
                <a:extLst>
                  <a:ext uri="{0D108BD9-81ED-4DB2-BD59-A6C34878D82A}">
                    <a16:rowId xmlns:a16="http://schemas.microsoft.com/office/drawing/2014/main" val="3097625397"/>
                  </a:ext>
                </a:extLst>
              </a:tr>
              <a:tr h="688679">
                <a:tc>
                  <a:txBody>
                    <a:bodyPr/>
                    <a:lstStyle/>
                    <a:p>
                      <a:r>
                        <a:rPr lang="en-US" sz="2000" dirty="0"/>
                        <a:t>Structure of scholarship</a:t>
                      </a:r>
                    </a:p>
                  </a:txBody>
                  <a:tcPr/>
                </a:tc>
                <a:tc>
                  <a:txBody>
                    <a:bodyPr/>
                    <a:lstStyle/>
                    <a:p>
                      <a:r>
                        <a:rPr lang="en-US" sz="2000" dirty="0"/>
                        <a:t>Last dollar; FAFSA required; Average award @ </a:t>
                      </a:r>
                      <a:r>
                        <a:rPr lang="en-US" sz="2000"/>
                        <a:t>$1,035</a:t>
                      </a:r>
                      <a:endParaRPr lang="en-US" sz="2000" dirty="0"/>
                    </a:p>
                  </a:txBody>
                  <a:tcPr/>
                </a:tc>
                <a:tc>
                  <a:txBody>
                    <a:bodyPr/>
                    <a:lstStyle/>
                    <a:p>
                      <a:r>
                        <a:rPr lang="en-US" sz="2000" dirty="0"/>
                        <a:t>Last dollar-plus ($1,000 stipend); FAFSA required; $50 co-pay. </a:t>
                      </a:r>
                      <a:r>
                        <a:rPr kumimoji="0" lang="en-US" sz="2000" b="0" i="0" u="none" strike="noStrike" kern="1200" dirty="0">
                          <a:solidFill>
                            <a:schemeClr val="dk1"/>
                          </a:solidFill>
                          <a:effectLst/>
                          <a:latin typeface="+mn-lt"/>
                          <a:ea typeface="+mn-ea"/>
                          <a:cs typeface="+mn-cs"/>
                        </a:rPr>
                        <a:t>Average award @$1,500</a:t>
                      </a:r>
                      <a:endParaRPr lang="en-US" sz="2000" dirty="0"/>
                    </a:p>
                  </a:txBody>
                  <a:tcPr/>
                </a:tc>
                <a:extLst>
                  <a:ext uri="{0D108BD9-81ED-4DB2-BD59-A6C34878D82A}">
                    <a16:rowId xmlns:a16="http://schemas.microsoft.com/office/drawing/2014/main" val="4116253337"/>
                  </a:ext>
                </a:extLst>
              </a:tr>
              <a:tr h="1121160">
                <a:tc>
                  <a:txBody>
                    <a:bodyPr/>
                    <a:lstStyle/>
                    <a:p>
                      <a:r>
                        <a:rPr lang="en-US" sz="2000" dirty="0"/>
                        <a:t>Other requirements</a:t>
                      </a:r>
                    </a:p>
                  </a:txBody>
                  <a:tcPr/>
                </a:tc>
                <a:tc>
                  <a:txBody>
                    <a:bodyPr/>
                    <a:lstStyle/>
                    <a:p>
                      <a:r>
                        <a:rPr lang="en-US" sz="2000" dirty="0"/>
                        <a:t>Mentorship (“low-touch”) and community service required each term</a:t>
                      </a:r>
                    </a:p>
                  </a:txBody>
                  <a:tcPr/>
                </a:tc>
                <a:tc>
                  <a:txBody>
                    <a:bodyPr/>
                    <a:lstStyle/>
                    <a:p>
                      <a:r>
                        <a:rPr lang="en-US" sz="2000" dirty="0"/>
                        <a:t>First-year experience course required</a:t>
                      </a:r>
                    </a:p>
                  </a:txBody>
                  <a:tcPr/>
                </a:tc>
                <a:extLst>
                  <a:ext uri="{0D108BD9-81ED-4DB2-BD59-A6C34878D82A}">
                    <a16:rowId xmlns:a16="http://schemas.microsoft.com/office/drawing/2014/main" val="3785985040"/>
                  </a:ext>
                </a:extLst>
              </a:tr>
            </a:tbl>
          </a:graphicData>
        </a:graphic>
      </p:graphicFrame>
    </p:spTree>
    <p:extLst>
      <p:ext uri="{BB962C8B-B14F-4D97-AF65-F5344CB8AC3E}">
        <p14:creationId xmlns:p14="http://schemas.microsoft.com/office/powerpoint/2010/main" val="108733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Presentation outline</a:t>
            </a:r>
          </a:p>
        </p:txBody>
      </p:sp>
      <p:sp>
        <p:nvSpPr>
          <p:cNvPr id="3" name="Text Placeholder 2"/>
          <p:cNvSpPr>
            <a:spLocks noGrp="1"/>
          </p:cNvSpPr>
          <p:nvPr>
            <p:ph sz="quarter" idx="1"/>
          </p:nvPr>
        </p:nvSpPr>
        <p:spPr>
          <a:xfrm>
            <a:off x="609600" y="1677042"/>
            <a:ext cx="10972800" cy="5153526"/>
          </a:xfrm>
        </p:spPr>
        <p:txBody>
          <a:bodyPr>
            <a:normAutofit fontScale="55000" lnSpcReduction="20000"/>
          </a:bodyPr>
          <a:lstStyle/>
          <a:p>
            <a:pPr marL="914400" lvl="1" indent="-457200">
              <a:spcAft>
                <a:spcPts val="3000"/>
              </a:spcAft>
            </a:pPr>
            <a:r>
              <a:rPr lang="en-US" sz="6500" dirty="0"/>
              <a:t>The College Promise Landscape</a:t>
            </a:r>
          </a:p>
          <a:p>
            <a:pPr marL="914400" lvl="1" indent="-457200">
              <a:spcAft>
                <a:spcPts val="3000"/>
              </a:spcAft>
            </a:pPr>
            <a:r>
              <a:rPr lang="en-US" sz="6500" dirty="0"/>
              <a:t>Research Summaries and Spotlights</a:t>
            </a:r>
          </a:p>
          <a:p>
            <a:pPr marL="1188720" lvl="2" indent="-457200">
              <a:spcAft>
                <a:spcPts val="3000"/>
              </a:spcAft>
            </a:pPr>
            <a:r>
              <a:rPr lang="en-US" sz="4600" dirty="0"/>
              <a:t>K-12 impacts</a:t>
            </a:r>
          </a:p>
          <a:p>
            <a:pPr marL="1188720" lvl="2" indent="-457200">
              <a:spcAft>
                <a:spcPts val="3000"/>
              </a:spcAft>
            </a:pPr>
            <a:r>
              <a:rPr lang="en-US" sz="4600" dirty="0"/>
              <a:t>Postsecondary impacts</a:t>
            </a:r>
          </a:p>
          <a:p>
            <a:pPr marL="1188720" lvl="2" indent="-457200">
              <a:spcAft>
                <a:spcPts val="3000"/>
              </a:spcAft>
            </a:pPr>
            <a:r>
              <a:rPr lang="en-US" sz="4600" dirty="0"/>
              <a:t>Community/economic development impacts</a:t>
            </a:r>
          </a:p>
          <a:p>
            <a:pPr marL="914400" lvl="1" indent="-457200">
              <a:spcAft>
                <a:spcPts val="3000"/>
              </a:spcAft>
            </a:pPr>
            <a:r>
              <a:rPr lang="en-US" sz="6500" dirty="0"/>
              <a:t>Research Resources – College Promise Campaign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9609-7765-1F46-9B58-94475C7AAB19}"/>
              </a:ext>
            </a:extLst>
          </p:cNvPr>
          <p:cNvSpPr>
            <a:spLocks noGrp="1"/>
          </p:cNvSpPr>
          <p:nvPr>
            <p:ph type="title"/>
          </p:nvPr>
        </p:nvSpPr>
        <p:spPr/>
        <p:txBody>
          <a:bodyPr>
            <a:normAutofit fontScale="90000"/>
          </a:bodyPr>
          <a:lstStyle/>
          <a:p>
            <a:r>
              <a:rPr lang="en-US" dirty="0"/>
              <a:t>Spotlight: Tennessee Promise data </a:t>
            </a:r>
            <a:br>
              <a:rPr lang="en-US" dirty="0"/>
            </a:br>
            <a:r>
              <a:rPr lang="en-US" dirty="0"/>
              <a:t>Dr. Emily House, Tennessee Higher Ed Commission</a:t>
            </a:r>
          </a:p>
        </p:txBody>
      </p:sp>
      <p:sp>
        <p:nvSpPr>
          <p:cNvPr id="4" name="Content Placeholder 3">
            <a:extLst>
              <a:ext uri="{FF2B5EF4-FFF2-40B4-BE49-F238E27FC236}">
                <a16:creationId xmlns:a16="http://schemas.microsoft.com/office/drawing/2014/main" id="{BE649731-B33E-0C4A-A2CF-2DAAF0F0B77A}"/>
              </a:ext>
            </a:extLst>
          </p:cNvPr>
          <p:cNvSpPr txBox="1">
            <a:spLocks noGrp="1"/>
          </p:cNvSpPr>
          <p:nvPr>
            <p:ph sz="quarter" idx="1"/>
          </p:nvPr>
        </p:nvSpPr>
        <p:spPr>
          <a:xfrm>
            <a:off x="5751442" y="2020957"/>
            <a:ext cx="6240299" cy="4075475"/>
          </a:xfrm>
          <a:prstGeom prst="rect">
            <a:avLst/>
          </a:prstGeom>
          <a:noFill/>
        </p:spPr>
        <p:txBody>
          <a:bodyPr wrap="square" rtlCol="0">
            <a:spAutoFit/>
          </a:bodyPr>
          <a:lstStyle/>
          <a:p>
            <a:pPr marL="285750" indent="-285750">
              <a:buFont typeface="Arial" charset="0"/>
              <a:buChar char="•"/>
            </a:pPr>
            <a:r>
              <a:rPr lang="en-US" sz="2600" dirty="0">
                <a:ea typeface="Open Sans" panose="020B0606030504020204" pitchFamily="34" charset="0"/>
                <a:cs typeface="Open Sans" panose="020B0606030504020204" pitchFamily="34" charset="0"/>
              </a:rPr>
              <a:t>Take up </a:t>
            </a:r>
            <a:r>
              <a:rPr lang="en-US" sz="2600" b="1" dirty="0">
                <a:ea typeface="Open Sans" panose="020B0606030504020204" pitchFamily="34" charset="0"/>
                <a:cs typeface="Open Sans" panose="020B0606030504020204" pitchFamily="34" charset="0"/>
              </a:rPr>
              <a:t>increasing</a:t>
            </a:r>
            <a:r>
              <a:rPr lang="en-US" sz="2600" dirty="0">
                <a:ea typeface="Open Sans" panose="020B0606030504020204" pitchFamily="34" charset="0"/>
                <a:cs typeface="Open Sans" panose="020B0606030504020204" pitchFamily="34" charset="0"/>
              </a:rPr>
              <a:t> year-over-year</a:t>
            </a:r>
          </a:p>
          <a:p>
            <a:pPr marL="742950" lvl="1" indent="-285750">
              <a:buFont typeface="Arial" charset="0"/>
              <a:buChar char="•"/>
            </a:pPr>
            <a:r>
              <a:rPr lang="en-US" dirty="0">
                <a:ea typeface="Open Sans" panose="020B0606030504020204" pitchFamily="34" charset="0"/>
                <a:cs typeface="Open Sans" panose="020B0606030504020204" pitchFamily="34" charset="0"/>
              </a:rPr>
              <a:t>Program is mature, but hype has not died down.</a:t>
            </a:r>
          </a:p>
          <a:p>
            <a:pPr lvl="1"/>
            <a:endParaRPr lang="en-US" dirty="0">
              <a:ea typeface="Open Sans" panose="020B0606030504020204" pitchFamily="34" charset="0"/>
              <a:cs typeface="Open Sans" panose="020B0606030504020204" pitchFamily="34" charset="0"/>
            </a:endParaRPr>
          </a:p>
          <a:p>
            <a:pPr marL="285750" indent="-285750">
              <a:buFont typeface="Arial" charset="0"/>
              <a:buChar char="•"/>
            </a:pPr>
            <a:r>
              <a:rPr lang="en-US" sz="2600" dirty="0">
                <a:ea typeface="Open Sans" panose="020B0606030504020204" pitchFamily="34" charset="0"/>
                <a:cs typeface="Open Sans" panose="020B0606030504020204" pitchFamily="34" charset="0"/>
              </a:rPr>
              <a:t>Vast majority of high school seniors sign up:</a:t>
            </a:r>
          </a:p>
          <a:p>
            <a:pPr marL="742950" lvl="1" indent="-285750">
              <a:buFont typeface="Arial" charset="0"/>
              <a:buChar char="•"/>
            </a:pPr>
            <a:r>
              <a:rPr lang="en-US" b="1" dirty="0">
                <a:ea typeface="Open Sans" panose="020B0606030504020204" pitchFamily="34" charset="0"/>
                <a:cs typeface="Open Sans" panose="020B0606030504020204" pitchFamily="34" charset="0"/>
              </a:rPr>
              <a:t>90+ percent </a:t>
            </a:r>
            <a:r>
              <a:rPr lang="en-US" dirty="0">
                <a:ea typeface="Open Sans" panose="020B0606030504020204" pitchFamily="34" charset="0"/>
                <a:cs typeface="Open Sans" panose="020B0606030504020204" pitchFamily="34" charset="0"/>
              </a:rPr>
              <a:t>of PUBLIC high school seniors</a:t>
            </a:r>
          </a:p>
          <a:p>
            <a:pPr marL="742950" lvl="1" indent="-285750">
              <a:buFont typeface="Arial" charset="0"/>
              <a:buChar char="•"/>
            </a:pPr>
            <a:r>
              <a:rPr lang="en-US" b="1" dirty="0">
                <a:ea typeface="Open Sans" panose="020B0606030504020204" pitchFamily="34" charset="0"/>
                <a:cs typeface="Open Sans" panose="020B0606030504020204" pitchFamily="34" charset="0"/>
              </a:rPr>
              <a:t>80+ percent </a:t>
            </a:r>
            <a:r>
              <a:rPr lang="en-US" dirty="0">
                <a:ea typeface="Open Sans" panose="020B0606030504020204" pitchFamily="34" charset="0"/>
                <a:cs typeface="Open Sans" panose="020B0606030504020204" pitchFamily="34" charset="0"/>
              </a:rPr>
              <a:t>of ALL high school seniors</a:t>
            </a:r>
          </a:p>
          <a:p>
            <a:pPr lvl="1"/>
            <a:endParaRPr lang="en-US" sz="2000" dirty="0">
              <a:solidFill>
                <a:srgbClr val="7E7E8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2">
            <a:extLst>
              <a:ext uri="{FF2B5EF4-FFF2-40B4-BE49-F238E27FC236}">
                <a16:creationId xmlns:a16="http://schemas.microsoft.com/office/drawing/2014/main" id="{DEC47988-1CEF-A24F-BE7F-91FD81394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24" y="2133600"/>
            <a:ext cx="5363844"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738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3400" dirty="0">
              <a:solidFill>
                <a:schemeClr val="tx1"/>
              </a:solidFill>
            </a:endParaRPr>
          </a:p>
          <a:p>
            <a:pPr marL="0" indent="0">
              <a:buNone/>
            </a:pPr>
            <a:endParaRPr lang="en-US" sz="3400" dirty="0">
              <a:solidFill>
                <a:schemeClr val="tx1"/>
              </a:solidFill>
            </a:endParaRPr>
          </a:p>
        </p:txBody>
      </p:sp>
      <p:cxnSp>
        <p:nvCxnSpPr>
          <p:cNvPr id="7" name="Straight Arrow Connector 6"/>
          <p:cNvCxnSpPr/>
          <p:nvPr/>
        </p:nvCxnSpPr>
        <p:spPr>
          <a:xfrm flipV="1">
            <a:off x="3429000" y="1219202"/>
            <a:ext cx="7030544" cy="4724399"/>
          </a:xfrm>
          <a:prstGeom prst="straightConnector1">
            <a:avLst/>
          </a:prstGeom>
          <a:ln w="212725">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3047354" y="5829517"/>
            <a:ext cx="1960723" cy="1316736"/>
            <a:chOff x="5745841" y="1905000"/>
            <a:chExt cx="1960723" cy="1316736"/>
          </a:xfrm>
        </p:grpSpPr>
        <p:sp>
          <p:nvSpPr>
            <p:cNvPr id="9" name="Rectangle 8"/>
            <p:cNvSpPr/>
            <p:nvPr/>
          </p:nvSpPr>
          <p:spPr>
            <a:xfrm>
              <a:off x="5745841" y="1905000"/>
              <a:ext cx="1960723" cy="13167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5745841" y="1905000"/>
              <a:ext cx="1960723" cy="13167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7584" tIns="227584" rIns="227584" bIns="227584" numCol="1" spcCol="1270" anchor="t" anchorCtr="0">
              <a:noAutofit/>
            </a:bodyPr>
            <a:lstStyle/>
            <a:p>
              <a:pPr algn="ctr" defTabSz="1422400">
                <a:lnSpc>
                  <a:spcPct val="90000"/>
                </a:lnSpc>
                <a:spcBef>
                  <a:spcPct val="0"/>
                </a:spcBef>
              </a:pPr>
              <a:endParaRPr lang="en-US" sz="2400" b="1" dirty="0">
                <a:solidFill>
                  <a:schemeClr val="tx2"/>
                </a:solidFill>
              </a:endParaRPr>
            </a:p>
          </p:txBody>
        </p:sp>
      </p:grpSp>
      <p:sp>
        <p:nvSpPr>
          <p:cNvPr id="11" name="TextBox 10"/>
          <p:cNvSpPr txBox="1"/>
          <p:nvPr/>
        </p:nvSpPr>
        <p:spPr>
          <a:xfrm>
            <a:off x="2133600" y="4876800"/>
            <a:ext cx="1374094" cy="1077218"/>
          </a:xfrm>
          <a:prstGeom prst="rect">
            <a:avLst/>
          </a:prstGeom>
          <a:noFill/>
        </p:spPr>
        <p:txBody>
          <a:bodyPr wrap="none" rtlCol="0">
            <a:spAutoFit/>
          </a:bodyPr>
          <a:lstStyle/>
          <a:p>
            <a:pPr lvl="0"/>
            <a:r>
              <a:rPr lang="en-US" sz="3200" dirty="0"/>
              <a:t>2014 </a:t>
            </a:r>
          </a:p>
          <a:p>
            <a:pPr lvl="0"/>
            <a:r>
              <a:rPr lang="en-US" sz="3200" b="1" dirty="0"/>
              <a:t>60.4%</a:t>
            </a:r>
          </a:p>
        </p:txBody>
      </p:sp>
      <p:sp>
        <p:nvSpPr>
          <p:cNvPr id="13" name="TextBox 12"/>
          <p:cNvSpPr txBox="1"/>
          <p:nvPr/>
        </p:nvSpPr>
        <p:spPr>
          <a:xfrm>
            <a:off x="3657600" y="3886200"/>
            <a:ext cx="1374094" cy="1077218"/>
          </a:xfrm>
          <a:prstGeom prst="rect">
            <a:avLst/>
          </a:prstGeom>
          <a:noFill/>
        </p:spPr>
        <p:txBody>
          <a:bodyPr wrap="none" rtlCol="0">
            <a:spAutoFit/>
          </a:bodyPr>
          <a:lstStyle/>
          <a:p>
            <a:pPr lvl="0"/>
            <a:r>
              <a:rPr lang="en-US" sz="3200" dirty="0"/>
              <a:t>2015 </a:t>
            </a:r>
          </a:p>
          <a:p>
            <a:pPr lvl="0"/>
            <a:r>
              <a:rPr lang="en-US" sz="3200" b="1" dirty="0"/>
              <a:t>69.5%</a:t>
            </a:r>
          </a:p>
        </p:txBody>
      </p:sp>
      <p:sp>
        <p:nvSpPr>
          <p:cNvPr id="14" name="TextBox 13"/>
          <p:cNvSpPr txBox="1"/>
          <p:nvPr/>
        </p:nvSpPr>
        <p:spPr>
          <a:xfrm>
            <a:off x="4953000" y="2971800"/>
            <a:ext cx="1374094" cy="1077218"/>
          </a:xfrm>
          <a:prstGeom prst="rect">
            <a:avLst/>
          </a:prstGeom>
          <a:noFill/>
        </p:spPr>
        <p:txBody>
          <a:bodyPr wrap="none" rtlCol="0">
            <a:spAutoFit/>
          </a:bodyPr>
          <a:lstStyle/>
          <a:p>
            <a:pPr lvl="0"/>
            <a:r>
              <a:rPr lang="en-US" sz="3200" dirty="0"/>
              <a:t>2016 </a:t>
            </a:r>
          </a:p>
          <a:p>
            <a:pPr lvl="0"/>
            <a:r>
              <a:rPr lang="en-US" sz="3200" b="1" dirty="0"/>
              <a:t>70.3%</a:t>
            </a:r>
          </a:p>
        </p:txBody>
      </p:sp>
      <p:sp>
        <p:nvSpPr>
          <p:cNvPr id="15" name="TextBox 14"/>
          <p:cNvSpPr txBox="1"/>
          <p:nvPr/>
        </p:nvSpPr>
        <p:spPr>
          <a:xfrm>
            <a:off x="6324600" y="2133600"/>
            <a:ext cx="1374094" cy="1077218"/>
          </a:xfrm>
          <a:prstGeom prst="rect">
            <a:avLst/>
          </a:prstGeom>
          <a:noFill/>
        </p:spPr>
        <p:txBody>
          <a:bodyPr wrap="none" rtlCol="0">
            <a:spAutoFit/>
          </a:bodyPr>
          <a:lstStyle/>
          <a:p>
            <a:pPr lvl="0"/>
            <a:r>
              <a:rPr lang="en-US" sz="3200" dirty="0">
                <a:solidFill>
                  <a:srgbClr val="011D5F"/>
                </a:solidFill>
              </a:rPr>
              <a:t>2017 </a:t>
            </a:r>
          </a:p>
          <a:p>
            <a:pPr lvl="0"/>
            <a:r>
              <a:rPr lang="en-US" sz="3200" b="1" dirty="0">
                <a:solidFill>
                  <a:srgbClr val="011D5F"/>
                </a:solidFill>
              </a:rPr>
              <a:t>73.5%</a:t>
            </a:r>
          </a:p>
        </p:txBody>
      </p:sp>
      <p:cxnSp>
        <p:nvCxnSpPr>
          <p:cNvPr id="18" name="Straight Connector 17"/>
          <p:cNvCxnSpPr/>
          <p:nvPr/>
        </p:nvCxnSpPr>
        <p:spPr>
          <a:xfrm>
            <a:off x="2569030" y="3875315"/>
            <a:ext cx="2644901" cy="2471057"/>
          </a:xfrm>
          <a:prstGeom prst="line">
            <a:avLst/>
          </a:prstGeom>
          <a:ln w="60325"/>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772400" y="1143000"/>
            <a:ext cx="1374094" cy="1077218"/>
          </a:xfrm>
          <a:prstGeom prst="rect">
            <a:avLst/>
          </a:prstGeom>
          <a:noFill/>
        </p:spPr>
        <p:txBody>
          <a:bodyPr wrap="none" rtlCol="0">
            <a:spAutoFit/>
          </a:bodyPr>
          <a:lstStyle/>
          <a:p>
            <a:pPr lvl="0"/>
            <a:r>
              <a:rPr lang="en-US" sz="3200" dirty="0">
                <a:solidFill>
                  <a:srgbClr val="E71B1B"/>
                </a:solidFill>
              </a:rPr>
              <a:t>2018 </a:t>
            </a:r>
          </a:p>
          <a:p>
            <a:pPr lvl="0"/>
            <a:r>
              <a:rPr lang="en-US" sz="3200" b="1" dirty="0">
                <a:solidFill>
                  <a:srgbClr val="E71B1B"/>
                </a:solidFill>
              </a:rPr>
              <a:t>79.4%</a:t>
            </a:r>
          </a:p>
        </p:txBody>
      </p:sp>
      <p:sp>
        <p:nvSpPr>
          <p:cNvPr id="5" name="Title 4">
            <a:extLst>
              <a:ext uri="{FF2B5EF4-FFF2-40B4-BE49-F238E27FC236}">
                <a16:creationId xmlns:a16="http://schemas.microsoft.com/office/drawing/2014/main" id="{3CDDF1AD-1064-C04A-9091-251D7F24FFBE}"/>
              </a:ext>
            </a:extLst>
          </p:cNvPr>
          <p:cNvSpPr>
            <a:spLocks noGrp="1"/>
          </p:cNvSpPr>
          <p:nvPr>
            <p:ph type="title"/>
          </p:nvPr>
        </p:nvSpPr>
        <p:spPr>
          <a:xfrm>
            <a:off x="635000" y="228600"/>
            <a:ext cx="10871200" cy="685799"/>
          </a:xfrm>
        </p:spPr>
        <p:txBody>
          <a:bodyPr>
            <a:normAutofit fontScale="90000"/>
          </a:bodyPr>
          <a:lstStyle/>
          <a:p>
            <a:pPr algn="ctr"/>
            <a:r>
              <a:rPr lang="en-US" dirty="0"/>
              <a:t>Tennessee’s FAFSA filing rate is highest in the nation</a:t>
            </a:r>
          </a:p>
        </p:txBody>
      </p:sp>
    </p:spTree>
    <p:extLst>
      <p:ext uri="{BB962C8B-B14F-4D97-AF65-F5344CB8AC3E}">
        <p14:creationId xmlns:p14="http://schemas.microsoft.com/office/powerpoint/2010/main" val="1478700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15069F-43E2-5E48-A1AC-0EE3439AB385}"/>
              </a:ext>
            </a:extLst>
          </p:cNvPr>
          <p:cNvSpPr>
            <a:spLocks noGrp="1"/>
          </p:cNvSpPr>
          <p:nvPr>
            <p:ph type="title"/>
          </p:nvPr>
        </p:nvSpPr>
        <p:spPr/>
        <p:txBody>
          <a:bodyPr>
            <a:normAutofit fontScale="90000"/>
          </a:bodyPr>
          <a:lstStyle/>
          <a:p>
            <a:r>
              <a:rPr lang="en-US" dirty="0"/>
              <a:t>Statewide college-going rate – the “new normal”</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547212162"/>
              </p:ext>
            </p:extLst>
          </p:nvPr>
        </p:nvGraphicFramePr>
        <p:xfrm>
          <a:off x="816864" y="720587"/>
          <a:ext cx="10871200" cy="5715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9096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099D-A3AA-4E00-B55B-155A89F412E3}"/>
              </a:ext>
            </a:extLst>
          </p:cNvPr>
          <p:cNvSpPr>
            <a:spLocks noGrp="1"/>
          </p:cNvSpPr>
          <p:nvPr>
            <p:ph type="title"/>
          </p:nvPr>
        </p:nvSpPr>
        <p:spPr/>
        <p:txBody>
          <a:bodyPr>
            <a:normAutofit fontScale="90000"/>
          </a:bodyPr>
          <a:lstStyle/>
          <a:p>
            <a:r>
              <a:rPr lang="en-US" sz="4000" dirty="0"/>
              <a:t>Spotlight: Oregon Promise</a:t>
            </a:r>
            <a:br>
              <a:rPr lang="en-US" sz="4000" dirty="0"/>
            </a:br>
            <a:r>
              <a:rPr lang="en-US" sz="4000" dirty="0"/>
              <a:t>Dr. Oded </a:t>
            </a:r>
            <a:r>
              <a:rPr lang="en-US" sz="4000" dirty="0" err="1"/>
              <a:t>Gurantz</a:t>
            </a:r>
            <a:r>
              <a:rPr lang="en-US" sz="4000" dirty="0"/>
              <a:t>, University of Missouri</a:t>
            </a:r>
          </a:p>
        </p:txBody>
      </p:sp>
      <p:sp>
        <p:nvSpPr>
          <p:cNvPr id="3" name="Content Placeholder 2">
            <a:extLst>
              <a:ext uri="{FF2B5EF4-FFF2-40B4-BE49-F238E27FC236}">
                <a16:creationId xmlns:a16="http://schemas.microsoft.com/office/drawing/2014/main" id="{095351DA-9E30-41BC-AE64-204286A38E25}"/>
              </a:ext>
            </a:extLst>
          </p:cNvPr>
          <p:cNvSpPr>
            <a:spLocks noGrp="1"/>
          </p:cNvSpPr>
          <p:nvPr>
            <p:ph sz="quarter" idx="1"/>
          </p:nvPr>
        </p:nvSpPr>
        <p:spPr>
          <a:xfrm>
            <a:off x="816864" y="1828800"/>
            <a:ext cx="10871200" cy="4495800"/>
          </a:xfrm>
        </p:spPr>
        <p:txBody>
          <a:bodyPr>
            <a:normAutofit/>
          </a:bodyPr>
          <a:lstStyle/>
          <a:p>
            <a:r>
              <a:rPr lang="en-US" sz="3200" dirty="0"/>
              <a:t>Did Oregon’s adoption of a statewide, tuition-free community college program increase community college attendance?</a:t>
            </a:r>
          </a:p>
          <a:p>
            <a:endParaRPr lang="en-US" sz="1000" dirty="0"/>
          </a:p>
          <a:p>
            <a:r>
              <a:rPr lang="en-US" sz="3200" dirty="0"/>
              <a:t>If so, was this due to increased community college attendance or decreased attendance at four-year institutions?</a:t>
            </a:r>
          </a:p>
          <a:p>
            <a:endParaRPr lang="en-US" sz="1000" dirty="0"/>
          </a:p>
          <a:p>
            <a:pPr lvl="1"/>
            <a:r>
              <a:rPr lang="en-US" sz="3200" dirty="0"/>
              <a:t>Concerns that beginning at a two-year college can decrease degree completion</a:t>
            </a:r>
          </a:p>
        </p:txBody>
      </p:sp>
    </p:spTree>
    <p:extLst>
      <p:ext uri="{BB962C8B-B14F-4D97-AF65-F5344CB8AC3E}">
        <p14:creationId xmlns:p14="http://schemas.microsoft.com/office/powerpoint/2010/main" val="2058400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94F7-EB50-46F4-BB84-7325065608BC}"/>
              </a:ext>
            </a:extLst>
          </p:cNvPr>
          <p:cNvSpPr>
            <a:spLocks noGrp="1"/>
          </p:cNvSpPr>
          <p:nvPr>
            <p:ph type="title"/>
          </p:nvPr>
        </p:nvSpPr>
        <p:spPr/>
        <p:txBody>
          <a:bodyPr/>
          <a:lstStyle/>
          <a:p>
            <a:r>
              <a:rPr lang="en-US" dirty="0"/>
              <a:t>Oregon Promise results</a:t>
            </a:r>
          </a:p>
        </p:txBody>
      </p:sp>
      <p:sp>
        <p:nvSpPr>
          <p:cNvPr id="3" name="Content Placeholder 2">
            <a:extLst>
              <a:ext uri="{FF2B5EF4-FFF2-40B4-BE49-F238E27FC236}">
                <a16:creationId xmlns:a16="http://schemas.microsoft.com/office/drawing/2014/main" id="{0BB19DEE-49D0-48ED-ACC5-7CC354C370E1}"/>
              </a:ext>
            </a:extLst>
          </p:cNvPr>
          <p:cNvSpPr>
            <a:spLocks noGrp="1"/>
          </p:cNvSpPr>
          <p:nvPr>
            <p:ph sz="quarter" idx="1"/>
          </p:nvPr>
        </p:nvSpPr>
        <p:spPr>
          <a:xfrm>
            <a:off x="816864" y="1600200"/>
            <a:ext cx="11222736" cy="4495800"/>
          </a:xfrm>
        </p:spPr>
        <p:txBody>
          <a:bodyPr/>
          <a:lstStyle/>
          <a:p>
            <a:pPr marL="0" indent="0">
              <a:buNone/>
            </a:pPr>
            <a:r>
              <a:rPr lang="en-US" dirty="0"/>
              <a:t>Increase of ~4 to 5 percentage points in community college attendance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229" y="2420286"/>
            <a:ext cx="5769541" cy="4195862"/>
          </a:xfrm>
          <a:prstGeom prst="rect">
            <a:avLst/>
          </a:prstGeom>
        </p:spPr>
      </p:pic>
    </p:spTree>
    <p:extLst>
      <p:ext uri="{BB962C8B-B14F-4D97-AF65-F5344CB8AC3E}">
        <p14:creationId xmlns:p14="http://schemas.microsoft.com/office/powerpoint/2010/main" val="3406797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94F7-EB50-46F4-BB84-7325065608BC}"/>
              </a:ext>
            </a:extLst>
          </p:cNvPr>
          <p:cNvSpPr>
            <a:spLocks noGrp="1"/>
          </p:cNvSpPr>
          <p:nvPr>
            <p:ph type="title"/>
          </p:nvPr>
        </p:nvSpPr>
        <p:spPr/>
        <p:txBody>
          <a:bodyPr/>
          <a:lstStyle/>
          <a:p>
            <a:r>
              <a:rPr lang="en-US" dirty="0"/>
              <a:t>Oregon Promise results</a:t>
            </a:r>
          </a:p>
        </p:txBody>
      </p:sp>
      <p:sp>
        <p:nvSpPr>
          <p:cNvPr id="3" name="Content Placeholder 2">
            <a:extLst>
              <a:ext uri="{FF2B5EF4-FFF2-40B4-BE49-F238E27FC236}">
                <a16:creationId xmlns:a16="http://schemas.microsoft.com/office/drawing/2014/main" id="{0BB19DEE-49D0-48ED-ACC5-7CC354C370E1}"/>
              </a:ext>
            </a:extLst>
          </p:cNvPr>
          <p:cNvSpPr>
            <a:spLocks noGrp="1"/>
          </p:cNvSpPr>
          <p:nvPr>
            <p:ph sz="quarter" idx="1"/>
          </p:nvPr>
        </p:nvSpPr>
        <p:spPr>
          <a:xfrm>
            <a:off x="816864" y="1600200"/>
            <a:ext cx="10871200" cy="5029200"/>
          </a:xfrm>
        </p:spPr>
        <p:txBody>
          <a:bodyPr>
            <a:normAutofit fontScale="92500"/>
          </a:bodyPr>
          <a:lstStyle/>
          <a:p>
            <a:r>
              <a:rPr lang="en-US" sz="3200" dirty="0"/>
              <a:t>Aid shifted sector of post-secondary enrollment</a:t>
            </a:r>
          </a:p>
          <a:p>
            <a:pPr lvl="1"/>
            <a:r>
              <a:rPr lang="en-US" sz="3200" dirty="0"/>
              <a:t>First year: shift away from four-year colleges</a:t>
            </a:r>
          </a:p>
          <a:p>
            <a:pPr lvl="2"/>
            <a:r>
              <a:rPr lang="en-US" sz="3200" dirty="0"/>
              <a:t>Second year: increases in overall attendance</a:t>
            </a:r>
          </a:p>
          <a:p>
            <a:endParaRPr lang="en-US" sz="3200" dirty="0"/>
          </a:p>
          <a:p>
            <a:r>
              <a:rPr lang="en-US" sz="3200" dirty="0"/>
              <a:t>Signal of affordability may be key lever</a:t>
            </a:r>
          </a:p>
          <a:p>
            <a:pPr lvl="1"/>
            <a:r>
              <a:rPr lang="en-US" sz="3200" dirty="0"/>
              <a:t>Increased salience of cc’s due to state’s messaging campaign</a:t>
            </a:r>
          </a:p>
          <a:p>
            <a:pPr lvl="1"/>
            <a:r>
              <a:rPr lang="en-US" sz="3200" dirty="0"/>
              <a:t>Neediest students get least amount of money</a:t>
            </a:r>
          </a:p>
          <a:p>
            <a:pPr lvl="2"/>
            <a:r>
              <a:rPr lang="en-US" sz="3200" dirty="0"/>
              <a:t>Students may not understand award amount</a:t>
            </a:r>
          </a:p>
          <a:p>
            <a:pPr lvl="2"/>
            <a:r>
              <a:rPr lang="en-US" sz="3200" dirty="0"/>
              <a:t>Changes in award structure may have contributed to confusion</a:t>
            </a:r>
          </a:p>
          <a:p>
            <a:endParaRPr lang="en-US" dirty="0"/>
          </a:p>
        </p:txBody>
      </p:sp>
    </p:spTree>
    <p:extLst>
      <p:ext uri="{BB962C8B-B14F-4D97-AF65-F5344CB8AC3E}">
        <p14:creationId xmlns:p14="http://schemas.microsoft.com/office/powerpoint/2010/main" val="231536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DBD8-D07E-F540-BDA7-F7E4D1394262}"/>
              </a:ext>
            </a:extLst>
          </p:cNvPr>
          <p:cNvSpPr>
            <a:spLocks noGrp="1"/>
          </p:cNvSpPr>
          <p:nvPr>
            <p:ph type="title"/>
          </p:nvPr>
        </p:nvSpPr>
        <p:spPr/>
        <p:txBody>
          <a:bodyPr>
            <a:normAutofit/>
          </a:bodyPr>
          <a:lstStyle/>
          <a:p>
            <a:r>
              <a:rPr lang="en-US" dirty="0"/>
              <a:t>Spotlight: Pittsburgh Promise</a:t>
            </a:r>
          </a:p>
        </p:txBody>
      </p:sp>
      <p:sp>
        <p:nvSpPr>
          <p:cNvPr id="3" name="Content Placeholder 2">
            <a:extLst>
              <a:ext uri="{FF2B5EF4-FFF2-40B4-BE49-F238E27FC236}">
                <a16:creationId xmlns:a16="http://schemas.microsoft.com/office/drawing/2014/main" id="{2D2680AD-C724-EF4F-98FB-4D314B94580C}"/>
              </a:ext>
            </a:extLst>
          </p:cNvPr>
          <p:cNvSpPr>
            <a:spLocks noGrp="1"/>
          </p:cNvSpPr>
          <p:nvPr>
            <p:ph sz="quarter" idx="1"/>
          </p:nvPr>
        </p:nvSpPr>
        <p:spPr/>
        <p:txBody>
          <a:bodyPr>
            <a:normAutofit/>
          </a:bodyPr>
          <a:lstStyle/>
          <a:p>
            <a:pPr marL="0" indent="0" algn="ctr">
              <a:buNone/>
            </a:pPr>
            <a:endParaRPr lang="en-US" dirty="0"/>
          </a:p>
          <a:p>
            <a:pPr marL="0" indent="0" algn="ctr">
              <a:buNone/>
            </a:pPr>
            <a:endParaRPr lang="en-US" dirty="0"/>
          </a:p>
          <a:p>
            <a:pPr marL="0" indent="0" algn="ctr">
              <a:buNone/>
            </a:pPr>
            <a:r>
              <a:rPr lang="en-US" dirty="0"/>
              <a:t>The Pittsburgh Promise caused postsecondary enrollment to rise from approximately 74 to 79 percent among consistently Core-eligible students, and postsecondary persistence into the second year to improve by a similar margin</a:t>
            </a:r>
          </a:p>
        </p:txBody>
      </p:sp>
    </p:spTree>
    <p:extLst>
      <p:ext uri="{BB962C8B-B14F-4D97-AF65-F5344CB8AC3E}">
        <p14:creationId xmlns:p14="http://schemas.microsoft.com/office/powerpoint/2010/main" val="2094502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A989-5372-FF46-B0F0-0D247BEB54F6}"/>
              </a:ext>
            </a:extLst>
          </p:cNvPr>
          <p:cNvSpPr>
            <a:spLocks noGrp="1"/>
          </p:cNvSpPr>
          <p:nvPr>
            <p:ph type="title"/>
          </p:nvPr>
        </p:nvSpPr>
        <p:spPr/>
        <p:txBody>
          <a:bodyPr/>
          <a:lstStyle/>
          <a:p>
            <a:r>
              <a:rPr lang="en-US" dirty="0"/>
              <a:t>Other Pittsburgh Promise findings</a:t>
            </a:r>
          </a:p>
        </p:txBody>
      </p:sp>
      <p:sp>
        <p:nvSpPr>
          <p:cNvPr id="3" name="Content Placeholder 2">
            <a:extLst>
              <a:ext uri="{FF2B5EF4-FFF2-40B4-BE49-F238E27FC236}">
                <a16:creationId xmlns:a16="http://schemas.microsoft.com/office/drawing/2014/main" id="{E71A40A7-EEAF-D444-831E-AA0BB9C04EB2}"/>
              </a:ext>
            </a:extLst>
          </p:cNvPr>
          <p:cNvSpPr>
            <a:spLocks noGrp="1"/>
          </p:cNvSpPr>
          <p:nvPr>
            <p:ph sz="quarter" idx="1"/>
          </p:nvPr>
        </p:nvSpPr>
        <p:spPr>
          <a:xfrm>
            <a:off x="816864" y="1600200"/>
            <a:ext cx="10871200" cy="5029200"/>
          </a:xfrm>
        </p:spPr>
        <p:txBody>
          <a:bodyPr>
            <a:normAutofit/>
          </a:bodyPr>
          <a:lstStyle/>
          <a:p>
            <a:pPr lvl="0"/>
            <a:r>
              <a:rPr lang="en-US" sz="2800" dirty="0"/>
              <a:t>Keeping talented PPS graduates in-state for postsecondary education</a:t>
            </a:r>
          </a:p>
          <a:p>
            <a:pPr lvl="0"/>
            <a:r>
              <a:rPr lang="en-US" sz="2800" dirty="0"/>
              <a:t>At the $10,000 per year level, Promise makes a four-year institution a more viable option for many and particularly increases postsecondary persistence</a:t>
            </a:r>
          </a:p>
          <a:p>
            <a:pPr lvl="0"/>
            <a:r>
              <a:rPr lang="en-US" sz="2800" dirty="0"/>
              <a:t>Substantially improved postsecondary affordability for PPS students</a:t>
            </a:r>
          </a:p>
          <a:p>
            <a:pPr lvl="0"/>
            <a:r>
              <a:rPr lang="en-US" sz="2800" dirty="0"/>
              <a:t>Promise impacts are similar for students regardless of race or socioeconomic status (SES)</a:t>
            </a:r>
          </a:p>
          <a:p>
            <a:pPr lvl="0"/>
            <a:r>
              <a:rPr lang="en-US" sz="2800" dirty="0"/>
              <a:t>The financial investment in the Promise has a positive rate of return</a:t>
            </a:r>
          </a:p>
          <a:p>
            <a:pPr lvl="0"/>
            <a:endParaRPr lang="en-US" sz="2800" dirty="0"/>
          </a:p>
          <a:p>
            <a:endParaRPr lang="en-US" dirty="0"/>
          </a:p>
        </p:txBody>
      </p:sp>
    </p:spTree>
    <p:extLst>
      <p:ext uri="{BB962C8B-B14F-4D97-AF65-F5344CB8AC3E}">
        <p14:creationId xmlns:p14="http://schemas.microsoft.com/office/powerpoint/2010/main" val="878983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Community/economic development impact summary</a:t>
            </a:r>
          </a:p>
        </p:txBody>
      </p:sp>
      <p:graphicFrame>
        <p:nvGraphicFramePr>
          <p:cNvPr id="3" name="Content Placeholder 3"/>
          <p:cNvGraphicFramePr>
            <a:graphicFrameLocks/>
          </p:cNvGraphicFramePr>
          <p:nvPr>
            <p:extLst>
              <p:ext uri="{D42A27DB-BD31-4B8C-83A1-F6EECF244321}">
                <p14:modId xmlns:p14="http://schemas.microsoft.com/office/powerpoint/2010/main" val="741261578"/>
              </p:ext>
            </p:extLst>
          </p:nvPr>
        </p:nvGraphicFramePr>
        <p:xfrm>
          <a:off x="2057400" y="1676401"/>
          <a:ext cx="8077200" cy="4952999"/>
        </p:xfrm>
        <a:graphic>
          <a:graphicData uri="http://schemas.openxmlformats.org/drawingml/2006/table">
            <a:tbl>
              <a:tblPr firstRow="1" bandRow="1">
                <a:tableStyleId>{5C22544A-7EE6-4342-B048-85BDC9FD1C3A}</a:tableStyleId>
              </a:tblPr>
              <a:tblGrid>
                <a:gridCol w="2278581">
                  <a:extLst>
                    <a:ext uri="{9D8B030D-6E8A-4147-A177-3AD203B41FA5}">
                      <a16:colId xmlns:a16="http://schemas.microsoft.com/office/drawing/2014/main" val="20000"/>
                    </a:ext>
                  </a:extLst>
                </a:gridCol>
                <a:gridCol w="1918805">
                  <a:extLst>
                    <a:ext uri="{9D8B030D-6E8A-4147-A177-3AD203B41FA5}">
                      <a16:colId xmlns:a16="http://schemas.microsoft.com/office/drawing/2014/main" val="20001"/>
                    </a:ext>
                  </a:extLst>
                </a:gridCol>
                <a:gridCol w="1941286">
                  <a:extLst>
                    <a:ext uri="{9D8B030D-6E8A-4147-A177-3AD203B41FA5}">
                      <a16:colId xmlns:a16="http://schemas.microsoft.com/office/drawing/2014/main" val="20002"/>
                    </a:ext>
                  </a:extLst>
                </a:gridCol>
                <a:gridCol w="1938528">
                  <a:extLst>
                    <a:ext uri="{9D8B030D-6E8A-4147-A177-3AD203B41FA5}">
                      <a16:colId xmlns:a16="http://schemas.microsoft.com/office/drawing/2014/main" val="20003"/>
                    </a:ext>
                  </a:extLst>
                </a:gridCol>
              </a:tblGrid>
              <a:tr h="707932">
                <a:tc>
                  <a:txBody>
                    <a:bodyPr/>
                    <a:lstStyle/>
                    <a:p>
                      <a:pPr algn="ctr"/>
                      <a:r>
                        <a:rPr lang="en-US" dirty="0"/>
                        <a:t>Impact Area</a:t>
                      </a:r>
                    </a:p>
                  </a:txBody>
                  <a:tcPr/>
                </a:tc>
                <a:tc>
                  <a:txBody>
                    <a:bodyPr/>
                    <a:lstStyle/>
                    <a:p>
                      <a:pPr algn="ctr"/>
                      <a:r>
                        <a:rPr lang="en-US" dirty="0"/>
                        <a:t>Community- initiated</a:t>
                      </a:r>
                    </a:p>
                  </a:txBody>
                  <a:tcPr/>
                </a:tc>
                <a:tc>
                  <a:txBody>
                    <a:bodyPr/>
                    <a:lstStyle/>
                    <a:p>
                      <a:pPr algn="ctr"/>
                      <a:r>
                        <a:rPr lang="en-US" dirty="0"/>
                        <a:t>College- initiated</a:t>
                      </a:r>
                    </a:p>
                  </a:txBody>
                  <a:tcPr/>
                </a:tc>
                <a:tc>
                  <a:txBody>
                    <a:bodyPr/>
                    <a:lstStyle/>
                    <a:p>
                      <a:pPr algn="ctr"/>
                      <a:r>
                        <a:rPr lang="en-US" dirty="0"/>
                        <a:t>State-initiated</a:t>
                      </a:r>
                    </a:p>
                  </a:txBody>
                  <a:tcPr/>
                </a:tc>
                <a:extLst>
                  <a:ext uri="{0D108BD9-81ED-4DB2-BD59-A6C34878D82A}">
                    <a16:rowId xmlns:a16="http://schemas.microsoft.com/office/drawing/2014/main" val="10000"/>
                  </a:ext>
                </a:extLst>
              </a:tr>
              <a:tr h="964431">
                <a:tc>
                  <a:txBody>
                    <a:bodyPr/>
                    <a:lstStyle/>
                    <a:p>
                      <a:r>
                        <a:rPr lang="en-US" dirty="0"/>
                        <a:t>Housing values</a:t>
                      </a: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r>
                        <a:rPr lang="en-US" dirty="0"/>
                        <a:t>NA</a:t>
                      </a: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p>
                  </a:txBody>
                  <a:tcPr>
                    <a:solidFill>
                      <a:schemeClr val="bg1">
                        <a:lumMod val="85000"/>
                      </a:schemeClr>
                    </a:solidFill>
                  </a:tcPr>
                </a:tc>
                <a:extLst>
                  <a:ext uri="{0D108BD9-81ED-4DB2-BD59-A6C34878D82A}">
                    <a16:rowId xmlns:a16="http://schemas.microsoft.com/office/drawing/2014/main" val="10001"/>
                  </a:ext>
                </a:extLst>
              </a:tr>
              <a:tr h="1089418">
                <a:tc>
                  <a:txBody>
                    <a:bodyPr/>
                    <a:lstStyle/>
                    <a:p>
                      <a:r>
                        <a:rPr lang="en-US" dirty="0"/>
                        <a:t>Migration impact</a:t>
                      </a:r>
                    </a:p>
                  </a:txBody>
                  <a:tcPr>
                    <a:solidFill>
                      <a:schemeClr val="accent1">
                        <a:lumMod val="40000"/>
                        <a:lumOff val="60000"/>
                      </a:schemeClr>
                    </a:solidFill>
                  </a:tcPr>
                </a:tc>
                <a:tc>
                  <a:txBody>
                    <a:bodyPr/>
                    <a:lstStyle/>
                    <a:p>
                      <a:pPr algn="ctr"/>
                      <a:r>
                        <a:rPr lang="en-US" dirty="0"/>
                        <a:t>✔</a:t>
                      </a:r>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r>
                        <a:rPr lang="en-US" dirty="0"/>
                        <a:t>NA</a:t>
                      </a:r>
                    </a:p>
                  </a:txBody>
                  <a:tcPr>
                    <a:solidFill>
                      <a:schemeClr val="accent1">
                        <a:lumMod val="20000"/>
                        <a:lumOff val="80000"/>
                      </a:schemeClr>
                    </a:solidFill>
                  </a:tcPr>
                </a:tc>
                <a:tc>
                  <a:txBody>
                    <a:bodyPr/>
                    <a:lstStyle/>
                    <a:p>
                      <a:pPr algn="ctr"/>
                      <a:endParaRPr lang="en-US" dirty="0"/>
                    </a:p>
                  </a:txBody>
                  <a:tcPr>
                    <a:solidFill>
                      <a:schemeClr val="bg1">
                        <a:lumMod val="85000"/>
                      </a:schemeClr>
                    </a:solidFill>
                  </a:tcPr>
                </a:tc>
                <a:extLst>
                  <a:ext uri="{0D108BD9-81ED-4DB2-BD59-A6C34878D82A}">
                    <a16:rowId xmlns:a16="http://schemas.microsoft.com/office/drawing/2014/main" val="10002"/>
                  </a:ext>
                </a:extLst>
              </a:tr>
              <a:tr h="1095609">
                <a:tc>
                  <a:txBody>
                    <a:bodyPr/>
                    <a:lstStyle/>
                    <a:p>
                      <a:r>
                        <a:rPr lang="en-US" dirty="0"/>
                        <a:t>K-12 enrollment</a:t>
                      </a: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r>
                        <a:rPr lang="en-US" dirty="0"/>
                        <a:t>NA</a:t>
                      </a:r>
                    </a:p>
                  </a:txBody>
                  <a:tcPr>
                    <a:solidFill>
                      <a:schemeClr val="accent1">
                        <a:lumMod val="20000"/>
                        <a:lumOff val="80000"/>
                      </a:schemeClr>
                    </a:solidFill>
                  </a:tcPr>
                </a:tc>
                <a:tc>
                  <a:txBody>
                    <a:bodyPr/>
                    <a:lstStyle/>
                    <a:p>
                      <a:pPr algn="ctr"/>
                      <a:endParaRPr lang="en-US" dirty="0"/>
                    </a:p>
                    <a:p>
                      <a:pPr algn="ctr"/>
                      <a:r>
                        <a:rPr lang="en-US" dirty="0"/>
                        <a:t>NA</a:t>
                      </a:r>
                    </a:p>
                  </a:txBody>
                  <a:tcPr>
                    <a:solidFill>
                      <a:schemeClr val="accent1">
                        <a:lumMod val="20000"/>
                        <a:lumOff val="80000"/>
                      </a:schemeClr>
                    </a:solidFill>
                  </a:tcPr>
                </a:tc>
                <a:extLst>
                  <a:ext uri="{0D108BD9-81ED-4DB2-BD59-A6C34878D82A}">
                    <a16:rowId xmlns:a16="http://schemas.microsoft.com/office/drawing/2014/main" val="10003"/>
                  </a:ext>
                </a:extLst>
              </a:tr>
              <a:tr h="1095609">
                <a:tc>
                  <a:txBody>
                    <a:bodyPr/>
                    <a:lstStyle/>
                    <a:p>
                      <a:r>
                        <a:rPr lang="en-US" dirty="0"/>
                        <a:t>Workforce outcomes</a:t>
                      </a:r>
                    </a:p>
                  </a:txBody>
                  <a:tcP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solidFill>
                      <a:schemeClr val="accent3">
                        <a:lumMod val="40000"/>
                        <a:lumOff val="60000"/>
                      </a:schemeClr>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chemeClr val="bg1">
                        <a:lumMod val="85000"/>
                      </a:schemeClr>
                    </a:solidFill>
                  </a:tcPr>
                </a:tc>
                <a:extLst>
                  <a:ext uri="{0D108BD9-81ED-4DB2-BD59-A6C34878D82A}">
                    <a16:rowId xmlns:a16="http://schemas.microsoft.com/office/drawing/2014/main" val="1214657763"/>
                  </a:ext>
                </a:extLst>
              </a:tr>
            </a:tbl>
          </a:graphicData>
        </a:graphic>
      </p:graphicFrame>
    </p:spTree>
    <p:extLst>
      <p:ext uri="{BB962C8B-B14F-4D97-AF65-F5344CB8AC3E}">
        <p14:creationId xmlns:p14="http://schemas.microsoft.com/office/powerpoint/2010/main" val="3860524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76F3DD-24F6-4904-B91E-C72EB28B4A25}"/>
              </a:ext>
            </a:extLst>
          </p:cNvPr>
          <p:cNvSpPr>
            <a:spLocks noGrp="1"/>
          </p:cNvSpPr>
          <p:nvPr>
            <p:ph type="title"/>
          </p:nvPr>
        </p:nvSpPr>
        <p:spPr>
          <a:xfrm>
            <a:off x="609600" y="228600"/>
            <a:ext cx="11277600" cy="990600"/>
          </a:xfrm>
        </p:spPr>
        <p:txBody>
          <a:bodyPr>
            <a:normAutofit fontScale="90000"/>
          </a:bodyPr>
          <a:lstStyle/>
          <a:p>
            <a:r>
              <a:rPr lang="en-US" sz="3600" dirty="0"/>
              <a:t>Spotlight: Kalamazoo Promise</a:t>
            </a:r>
            <a:br>
              <a:rPr lang="en-US" sz="3600" dirty="0"/>
            </a:br>
            <a:r>
              <a:rPr lang="en-US" sz="3600" dirty="0"/>
              <a:t>Dr. Brad </a:t>
            </a:r>
            <a:r>
              <a:rPr lang="en-US" sz="3600" dirty="0" err="1"/>
              <a:t>Hershbein</a:t>
            </a:r>
            <a:r>
              <a:rPr lang="en-US" sz="3600" dirty="0"/>
              <a:t>, W.E. Upjohn Institute</a:t>
            </a:r>
          </a:p>
        </p:txBody>
      </p:sp>
      <p:sp>
        <p:nvSpPr>
          <p:cNvPr id="4" name="Content Placeholder 3">
            <a:extLst>
              <a:ext uri="{FF2B5EF4-FFF2-40B4-BE49-F238E27FC236}">
                <a16:creationId xmlns:a16="http://schemas.microsoft.com/office/drawing/2014/main" id="{3E33EE5B-9904-4447-9EC1-0CD01581C286}"/>
              </a:ext>
            </a:extLst>
          </p:cNvPr>
          <p:cNvSpPr>
            <a:spLocks noGrp="1"/>
          </p:cNvSpPr>
          <p:nvPr>
            <p:ph sz="quarter" idx="1"/>
          </p:nvPr>
        </p:nvSpPr>
        <p:spPr/>
        <p:txBody>
          <a:bodyPr>
            <a:normAutofit lnSpcReduction="10000"/>
          </a:bodyPr>
          <a:lstStyle/>
          <a:p>
            <a:r>
              <a:rPr lang="en-US" sz="2600" dirty="0"/>
              <a:t>What are the Promise’s longer-term effects on students, besides educational attainment?</a:t>
            </a:r>
          </a:p>
          <a:p>
            <a:pPr>
              <a:spcBef>
                <a:spcPts val="1800"/>
              </a:spcBef>
            </a:pPr>
            <a:r>
              <a:rPr lang="en-US" sz="2600" dirty="0"/>
              <a:t>Several projects underway to measure socioeconomic outcomes:</a:t>
            </a:r>
          </a:p>
          <a:p>
            <a:pPr lvl="1">
              <a:spcBef>
                <a:spcPts val="1200"/>
              </a:spcBef>
            </a:pPr>
            <a:r>
              <a:rPr lang="en-US" sz="2400" dirty="0"/>
              <a:t>10-year alumni survey</a:t>
            </a:r>
          </a:p>
          <a:p>
            <a:pPr lvl="2">
              <a:spcBef>
                <a:spcPts val="600"/>
              </a:spcBef>
            </a:pPr>
            <a:r>
              <a:rPr lang="en-US" sz="2000" dirty="0"/>
              <a:t>Administered 10 years after high school graduation, when Promise eligibility ends</a:t>
            </a:r>
          </a:p>
          <a:p>
            <a:pPr lvl="2">
              <a:spcBef>
                <a:spcPts val="0"/>
              </a:spcBef>
            </a:pPr>
            <a:r>
              <a:rPr lang="en-US" sz="2000" dirty="0"/>
              <a:t>So far, three waves of results, including pre-Promise classes (2003</a:t>
            </a:r>
            <a:r>
              <a:rPr lang="en-US" sz="2000" dirty="0">
                <a:sym typeface="Symbol" panose="05050102010706020507" pitchFamily="18" charset="2"/>
              </a:rPr>
              <a:t></a:t>
            </a:r>
            <a:r>
              <a:rPr lang="en-US" sz="2000" dirty="0"/>
              <a:t>2005) and three Promise-eligible classes (2006</a:t>
            </a:r>
            <a:r>
              <a:rPr lang="en-US" sz="2000" dirty="0">
                <a:sym typeface="Symbol" panose="05050102010706020507" pitchFamily="18" charset="2"/>
              </a:rPr>
              <a:t>2008)</a:t>
            </a:r>
          </a:p>
          <a:p>
            <a:pPr lvl="2">
              <a:spcBef>
                <a:spcPts val="0"/>
              </a:spcBef>
            </a:pPr>
            <a:r>
              <a:rPr lang="en-US" sz="2000" dirty="0"/>
              <a:t>Asks range of questions from Promise experience to financials to wellbeing</a:t>
            </a:r>
          </a:p>
          <a:p>
            <a:pPr lvl="1">
              <a:spcBef>
                <a:spcPts val="1200"/>
              </a:spcBef>
            </a:pPr>
            <a:r>
              <a:rPr lang="en-US" sz="2400" dirty="0"/>
              <a:t>Workforce Indicators</a:t>
            </a:r>
          </a:p>
          <a:p>
            <a:pPr lvl="2">
              <a:spcBef>
                <a:spcPts val="600"/>
              </a:spcBef>
            </a:pPr>
            <a:r>
              <a:rPr lang="en-US" sz="2000" dirty="0"/>
              <a:t>Unemployment Insurance records from State of Michigan, matched to KPS graduates</a:t>
            </a:r>
          </a:p>
          <a:p>
            <a:pPr lvl="2">
              <a:spcBef>
                <a:spcPts val="0"/>
              </a:spcBef>
            </a:pPr>
            <a:r>
              <a:rPr lang="en-US" sz="2000" dirty="0"/>
              <a:t>Captures employment, wages, location (ZIP), and unemployment claims</a:t>
            </a:r>
          </a:p>
          <a:p>
            <a:pPr lvl="2">
              <a:spcBef>
                <a:spcPts val="600"/>
              </a:spcBef>
            </a:pPr>
            <a:endParaRPr lang="en-US" sz="2000" dirty="0"/>
          </a:p>
          <a:p>
            <a:pPr lvl="2">
              <a:spcBef>
                <a:spcPts val="600"/>
              </a:spcBef>
            </a:pPr>
            <a:endParaRPr lang="en-US" sz="2100" dirty="0"/>
          </a:p>
          <a:p>
            <a:pPr lvl="1">
              <a:spcBef>
                <a:spcPts val="1200"/>
              </a:spcBef>
            </a:pPr>
            <a:endParaRPr lang="en-US" sz="2300" dirty="0"/>
          </a:p>
        </p:txBody>
      </p:sp>
    </p:spTree>
    <p:extLst>
      <p:ext uri="{BB962C8B-B14F-4D97-AF65-F5344CB8AC3E}">
        <p14:creationId xmlns:p14="http://schemas.microsoft.com/office/powerpoint/2010/main" val="16475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37693"/>
            <a:ext cx="10668000" cy="729107"/>
          </a:xfrm>
        </p:spPr>
        <p:txBody>
          <a:bodyPr>
            <a:normAutofit fontScale="90000"/>
          </a:bodyPr>
          <a:lstStyle/>
          <a:p>
            <a:r>
              <a:rPr lang="en-US" spc="-5" dirty="0"/>
              <a:t>The College Promise Landscape</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370507949"/>
              </p:ext>
            </p:extLst>
          </p:nvPr>
        </p:nvGraphicFramePr>
        <p:xfrm>
          <a:off x="1219200" y="1676400"/>
          <a:ext cx="9855200" cy="5029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6858000" y="1752600"/>
            <a:ext cx="3352800" cy="923330"/>
          </a:xfrm>
          <a:prstGeom prst="rect">
            <a:avLst/>
          </a:prstGeom>
          <a:noFill/>
        </p:spPr>
        <p:txBody>
          <a:bodyPr wrap="square" rtlCol="0">
            <a:spAutoFit/>
          </a:bodyPr>
          <a:lstStyle/>
          <a:p>
            <a:r>
              <a:rPr lang="en-US" dirty="0"/>
              <a:t>Tennessee Promise</a:t>
            </a:r>
          </a:p>
          <a:p>
            <a:r>
              <a:rPr lang="en-US" dirty="0"/>
              <a:t>Oregon Promise</a:t>
            </a:r>
          </a:p>
          <a:p>
            <a:r>
              <a:rPr lang="en-US" dirty="0"/>
              <a:t>Excelsior Scholarship (New York)</a:t>
            </a:r>
          </a:p>
        </p:txBody>
      </p:sp>
      <p:sp>
        <p:nvSpPr>
          <p:cNvPr id="9" name="TextBox 8"/>
          <p:cNvSpPr txBox="1"/>
          <p:nvPr/>
        </p:nvSpPr>
        <p:spPr>
          <a:xfrm>
            <a:off x="7391400" y="3429000"/>
            <a:ext cx="1988429" cy="1200329"/>
          </a:xfrm>
          <a:prstGeom prst="rect">
            <a:avLst/>
          </a:prstGeom>
          <a:noFill/>
        </p:spPr>
        <p:txBody>
          <a:bodyPr wrap="none" rtlCol="0">
            <a:spAutoFit/>
          </a:bodyPr>
          <a:lstStyle/>
          <a:p>
            <a:r>
              <a:rPr lang="en-US" dirty="0"/>
              <a:t>Kalamazoo Promise</a:t>
            </a:r>
          </a:p>
          <a:p>
            <a:r>
              <a:rPr lang="en-US" dirty="0"/>
              <a:t>Pittsburgh Promise</a:t>
            </a:r>
          </a:p>
          <a:p>
            <a:r>
              <a:rPr lang="en-US" dirty="0"/>
              <a:t>El Dorado Promise</a:t>
            </a:r>
          </a:p>
          <a:p>
            <a:r>
              <a:rPr lang="en-US" dirty="0"/>
              <a:t>Richmond Promise</a:t>
            </a:r>
          </a:p>
        </p:txBody>
      </p:sp>
      <p:sp>
        <p:nvSpPr>
          <p:cNvPr id="10" name="TextBox 9"/>
          <p:cNvSpPr txBox="1"/>
          <p:nvPr/>
        </p:nvSpPr>
        <p:spPr>
          <a:xfrm>
            <a:off x="7086600" y="5334000"/>
            <a:ext cx="4116231" cy="1200329"/>
          </a:xfrm>
          <a:prstGeom prst="rect">
            <a:avLst/>
          </a:prstGeom>
          <a:noFill/>
        </p:spPr>
        <p:txBody>
          <a:bodyPr wrap="none" rtlCol="0">
            <a:spAutoFit/>
          </a:bodyPr>
          <a:lstStyle/>
          <a:p>
            <a:r>
              <a:rPr lang="en-US" dirty="0"/>
              <a:t>Ventura College Promise</a:t>
            </a:r>
          </a:p>
          <a:p>
            <a:r>
              <a:rPr lang="en-US" dirty="0"/>
              <a:t>Santa Barbara City College Promise</a:t>
            </a:r>
          </a:p>
          <a:p>
            <a:r>
              <a:rPr lang="en-US" dirty="0"/>
              <a:t>Milwaukee Area Technical College Promise</a:t>
            </a:r>
          </a:p>
          <a:p>
            <a:endParaRPr lang="en-US" dirty="0"/>
          </a:p>
        </p:txBody>
      </p:sp>
    </p:spTree>
    <p:extLst>
      <p:ext uri="{BB962C8B-B14F-4D97-AF65-F5344CB8AC3E}">
        <p14:creationId xmlns:p14="http://schemas.microsoft.com/office/powerpoint/2010/main" val="2636907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4EC3524-2F82-4867-9197-48F183A541A8}"/>
              </a:ext>
            </a:extLst>
          </p:cNvPr>
          <p:cNvGraphicFramePr>
            <a:graphicFrameLocks noGrp="1"/>
          </p:cNvGraphicFramePr>
          <p:nvPr>
            <p:ph idx="1"/>
            <p:extLst>
              <p:ext uri="{D42A27DB-BD31-4B8C-83A1-F6EECF244321}">
                <p14:modId xmlns:p14="http://schemas.microsoft.com/office/powerpoint/2010/main" val="3854564566"/>
              </p:ext>
            </p:extLst>
          </p:nvPr>
        </p:nvGraphicFramePr>
        <p:xfrm>
          <a:off x="0" y="1621410"/>
          <a:ext cx="12192000" cy="485254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BCB2F3E-F947-4DB2-BC78-EF800523EA04}"/>
              </a:ext>
            </a:extLst>
          </p:cNvPr>
          <p:cNvSpPr>
            <a:spLocks noGrp="1"/>
          </p:cNvSpPr>
          <p:nvPr>
            <p:ph type="title"/>
          </p:nvPr>
        </p:nvSpPr>
        <p:spPr>
          <a:xfrm>
            <a:off x="660400" y="188074"/>
            <a:ext cx="10871200" cy="990600"/>
          </a:xfrm>
        </p:spPr>
        <p:txBody>
          <a:bodyPr>
            <a:normAutofit/>
          </a:bodyPr>
          <a:lstStyle/>
          <a:p>
            <a:pPr algn="ctr"/>
            <a:r>
              <a:rPr lang="en-US" sz="3600" dirty="0"/>
              <a:t>Where do KPS grads live before and after the Promise?</a:t>
            </a:r>
          </a:p>
        </p:txBody>
      </p:sp>
      <p:sp>
        <p:nvSpPr>
          <p:cNvPr id="3" name="TextBox 2">
            <a:extLst>
              <a:ext uri="{FF2B5EF4-FFF2-40B4-BE49-F238E27FC236}">
                <a16:creationId xmlns:a16="http://schemas.microsoft.com/office/drawing/2014/main" id="{E918824C-9E16-4D99-A3D4-EE505232B00D}"/>
              </a:ext>
            </a:extLst>
          </p:cNvPr>
          <p:cNvSpPr txBox="1"/>
          <p:nvPr/>
        </p:nvSpPr>
        <p:spPr>
          <a:xfrm>
            <a:off x="0" y="6582880"/>
            <a:ext cx="11280267" cy="307777"/>
          </a:xfrm>
          <a:prstGeom prst="rect">
            <a:avLst/>
          </a:prstGeom>
          <a:noFill/>
        </p:spPr>
        <p:txBody>
          <a:bodyPr wrap="none" rtlCol="0">
            <a:spAutoFit/>
          </a:bodyPr>
          <a:lstStyle/>
          <a:p>
            <a:r>
              <a:rPr lang="en-US" sz="1400" dirty="0"/>
              <a:t>Source: Authors’ calculations from Kalamazoo Promise 10-year alumni survey. Responses have been weighted to be representative of each graduating class.</a:t>
            </a:r>
          </a:p>
        </p:txBody>
      </p:sp>
      <p:sp>
        <p:nvSpPr>
          <p:cNvPr id="7" name="Oval 6">
            <a:extLst>
              <a:ext uri="{FF2B5EF4-FFF2-40B4-BE49-F238E27FC236}">
                <a16:creationId xmlns:a16="http://schemas.microsoft.com/office/drawing/2014/main" id="{BFEA9DD1-4448-4A47-B669-D11DD5B9860F}"/>
              </a:ext>
            </a:extLst>
          </p:cNvPr>
          <p:cNvSpPr/>
          <p:nvPr/>
        </p:nvSpPr>
        <p:spPr>
          <a:xfrm>
            <a:off x="1156354" y="1867135"/>
            <a:ext cx="1583704" cy="2981808"/>
          </a:xfrm>
          <a:prstGeom prst="ellipse">
            <a:avLst/>
          </a:prstGeom>
          <a:noFill/>
          <a:ln w="19050" cmpd="sng">
            <a:solidFill>
              <a:srgbClr val="FF0000"/>
            </a:solidFill>
          </a:ln>
          <a:effectLst>
            <a:outerShdw blurRad="38100" dist="30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TextBox 1">
            <a:extLst>
              <a:ext uri="{FF2B5EF4-FFF2-40B4-BE49-F238E27FC236}">
                <a16:creationId xmlns:a16="http://schemas.microsoft.com/office/drawing/2014/main" id="{BD9604CD-F867-4B5D-8A92-AE3013BF8054}"/>
              </a:ext>
            </a:extLst>
          </p:cNvPr>
          <p:cNvSpPr txBox="1"/>
          <p:nvPr/>
        </p:nvSpPr>
        <p:spPr>
          <a:xfrm>
            <a:off x="3703313" y="2609093"/>
            <a:ext cx="5098302" cy="74894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rgbClr val="FF0000"/>
                </a:solidFill>
              </a:rPr>
              <a:t>Promise classes are much likelier to live close to Kalamazoo, 10 years after HS graduation.</a:t>
            </a:r>
          </a:p>
        </p:txBody>
      </p:sp>
      <p:cxnSp>
        <p:nvCxnSpPr>
          <p:cNvPr id="9" name="Straight Arrow Connector 8">
            <a:extLst>
              <a:ext uri="{FF2B5EF4-FFF2-40B4-BE49-F238E27FC236}">
                <a16:creationId xmlns:a16="http://schemas.microsoft.com/office/drawing/2014/main" id="{975996B0-5752-46BC-B1AE-CB266D8636F1}"/>
              </a:ext>
            </a:extLst>
          </p:cNvPr>
          <p:cNvCxnSpPr/>
          <p:nvPr/>
        </p:nvCxnSpPr>
        <p:spPr>
          <a:xfrm flipH="1">
            <a:off x="2740058" y="3429000"/>
            <a:ext cx="7927942" cy="236182"/>
          </a:xfrm>
          <a:prstGeom prst="straightConnector1">
            <a:avLst/>
          </a:prstGeom>
          <a:ln>
            <a:solidFill>
              <a:srgbClr val="FF0000"/>
            </a:solidFill>
            <a:tailEnd type="triangle"/>
          </a:ln>
          <a:effectLst>
            <a:outerShdw blurRad="38100" dist="3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2CAF6142-1E52-4977-8B93-0950F279CE5A}"/>
              </a:ext>
            </a:extLst>
          </p:cNvPr>
          <p:cNvSpPr/>
          <p:nvPr/>
        </p:nvSpPr>
        <p:spPr>
          <a:xfrm>
            <a:off x="10610963" y="1965026"/>
            <a:ext cx="1338607" cy="2037079"/>
          </a:xfrm>
          <a:prstGeom prst="ellipse">
            <a:avLst/>
          </a:prstGeom>
          <a:noFill/>
          <a:ln w="19050" cmpd="sng">
            <a:solidFill>
              <a:srgbClr val="FF0000"/>
            </a:solidFill>
          </a:ln>
          <a:effectLst>
            <a:outerShdw blurRad="38100" dist="30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170661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5">
            <a:extLst>
              <a:ext uri="{FF2B5EF4-FFF2-40B4-BE49-F238E27FC236}">
                <a16:creationId xmlns:a16="http://schemas.microsoft.com/office/drawing/2014/main" id="{A4EC3524-2F82-4867-9197-48F183A541A8}"/>
              </a:ext>
            </a:extLst>
          </p:cNvPr>
          <p:cNvGraphicFramePr>
            <a:graphicFrameLocks noGrp="1"/>
          </p:cNvGraphicFramePr>
          <p:nvPr>
            <p:ph sz="quarter" idx="1"/>
            <p:extLst>
              <p:ext uri="{D42A27DB-BD31-4B8C-83A1-F6EECF244321}">
                <p14:modId xmlns:p14="http://schemas.microsoft.com/office/powerpoint/2010/main" val="3656398002"/>
              </p:ext>
            </p:extLst>
          </p:nvPr>
        </p:nvGraphicFramePr>
        <p:xfrm>
          <a:off x="0" y="1555423"/>
          <a:ext cx="12192000" cy="502745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BCB2F3E-F947-4DB2-BC78-EF800523EA04}"/>
              </a:ext>
            </a:extLst>
          </p:cNvPr>
          <p:cNvSpPr>
            <a:spLocks noGrp="1"/>
          </p:cNvSpPr>
          <p:nvPr>
            <p:ph type="title"/>
          </p:nvPr>
        </p:nvSpPr>
        <p:spPr>
          <a:xfrm>
            <a:off x="152401" y="228600"/>
            <a:ext cx="12039600" cy="990600"/>
          </a:xfrm>
        </p:spPr>
        <p:txBody>
          <a:bodyPr>
            <a:noAutofit/>
          </a:bodyPr>
          <a:lstStyle/>
          <a:p>
            <a:pPr algn="ctr"/>
            <a:r>
              <a:rPr lang="en-US" sz="3000" dirty="0"/>
              <a:t>How much student debt do KPS grads have before and after the Promise?</a:t>
            </a:r>
          </a:p>
        </p:txBody>
      </p:sp>
      <p:sp>
        <p:nvSpPr>
          <p:cNvPr id="3" name="TextBox 2">
            <a:extLst>
              <a:ext uri="{FF2B5EF4-FFF2-40B4-BE49-F238E27FC236}">
                <a16:creationId xmlns:a16="http://schemas.microsoft.com/office/drawing/2014/main" id="{E918824C-9E16-4D99-A3D4-EE505232B00D}"/>
              </a:ext>
            </a:extLst>
          </p:cNvPr>
          <p:cNvSpPr txBox="1"/>
          <p:nvPr/>
        </p:nvSpPr>
        <p:spPr>
          <a:xfrm>
            <a:off x="0" y="6582880"/>
            <a:ext cx="11280267" cy="307777"/>
          </a:xfrm>
          <a:prstGeom prst="rect">
            <a:avLst/>
          </a:prstGeom>
          <a:noFill/>
        </p:spPr>
        <p:txBody>
          <a:bodyPr wrap="none" rtlCol="0">
            <a:spAutoFit/>
          </a:bodyPr>
          <a:lstStyle/>
          <a:p>
            <a:r>
              <a:rPr lang="en-US" sz="1400" dirty="0"/>
              <a:t>Source: Authors’ calculations from Kalamazoo Promise 10-year alumni survey. Responses have been weighted to be representative of each graduating class.</a:t>
            </a:r>
          </a:p>
        </p:txBody>
      </p:sp>
      <p:sp>
        <p:nvSpPr>
          <p:cNvPr id="7" name="Oval 6">
            <a:extLst>
              <a:ext uri="{FF2B5EF4-FFF2-40B4-BE49-F238E27FC236}">
                <a16:creationId xmlns:a16="http://schemas.microsoft.com/office/drawing/2014/main" id="{BFEA9DD1-4448-4A47-B669-D11DD5B9860F}"/>
              </a:ext>
            </a:extLst>
          </p:cNvPr>
          <p:cNvSpPr/>
          <p:nvPr/>
        </p:nvSpPr>
        <p:spPr>
          <a:xfrm rot="2002962">
            <a:off x="869425" y="1947571"/>
            <a:ext cx="5757635" cy="3722960"/>
          </a:xfrm>
          <a:prstGeom prst="ellipse">
            <a:avLst/>
          </a:prstGeom>
          <a:noFill/>
          <a:ln w="19050" cmpd="sng">
            <a:solidFill>
              <a:srgbClr val="FF0000"/>
            </a:solidFill>
          </a:ln>
          <a:effectLst>
            <a:outerShdw blurRad="38100" dist="30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TextBox 1">
            <a:extLst>
              <a:ext uri="{FF2B5EF4-FFF2-40B4-BE49-F238E27FC236}">
                <a16:creationId xmlns:a16="http://schemas.microsoft.com/office/drawing/2014/main" id="{BD9604CD-F867-4B5D-8A92-AE3013BF8054}"/>
              </a:ext>
            </a:extLst>
          </p:cNvPr>
          <p:cNvSpPr txBox="1"/>
          <p:nvPr/>
        </p:nvSpPr>
        <p:spPr>
          <a:xfrm>
            <a:off x="6096000" y="2332437"/>
            <a:ext cx="5857188" cy="74894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rgbClr val="FF0000"/>
                </a:solidFill>
              </a:rPr>
              <a:t>Before Promise: 41% of students had $25k+ student debt</a:t>
            </a:r>
          </a:p>
          <a:p>
            <a:r>
              <a:rPr lang="en-US" sz="1800" dirty="0">
                <a:solidFill>
                  <a:srgbClr val="FF0000"/>
                </a:solidFill>
              </a:rPr>
              <a:t>After Promise: 22% of students did</a:t>
            </a:r>
          </a:p>
        </p:txBody>
      </p:sp>
      <p:cxnSp>
        <p:nvCxnSpPr>
          <p:cNvPr id="9" name="Straight Arrow Connector 8">
            <a:extLst>
              <a:ext uri="{FF2B5EF4-FFF2-40B4-BE49-F238E27FC236}">
                <a16:creationId xmlns:a16="http://schemas.microsoft.com/office/drawing/2014/main" id="{975996B0-5752-46BC-B1AE-CB266D8636F1}"/>
              </a:ext>
            </a:extLst>
          </p:cNvPr>
          <p:cNvCxnSpPr>
            <a:cxnSpLocks/>
          </p:cNvCxnSpPr>
          <p:nvPr/>
        </p:nvCxnSpPr>
        <p:spPr>
          <a:xfrm flipH="1" flipV="1">
            <a:off x="6231118" y="3977519"/>
            <a:ext cx="2102177" cy="820724"/>
          </a:xfrm>
          <a:prstGeom prst="straightConnector1">
            <a:avLst/>
          </a:prstGeom>
          <a:ln>
            <a:solidFill>
              <a:srgbClr val="FF0000"/>
            </a:solidFill>
            <a:tailEnd type="triangle"/>
          </a:ln>
          <a:effectLst>
            <a:outerShdw blurRad="38100" dist="3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2CAF6142-1E52-4977-8B93-0950F279CE5A}"/>
              </a:ext>
            </a:extLst>
          </p:cNvPr>
          <p:cNvSpPr/>
          <p:nvPr/>
        </p:nvSpPr>
        <p:spPr>
          <a:xfrm rot="16200000">
            <a:off x="9046590" y="3208254"/>
            <a:ext cx="2281287" cy="4009533"/>
          </a:xfrm>
          <a:prstGeom prst="ellipse">
            <a:avLst/>
          </a:prstGeom>
          <a:noFill/>
          <a:ln w="19050" cmpd="sng">
            <a:solidFill>
              <a:srgbClr val="FF0000"/>
            </a:solidFill>
          </a:ln>
          <a:effectLst>
            <a:outerShdw blurRad="38100" dist="30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90910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2F3E-F947-4DB2-BC78-EF800523EA04}"/>
              </a:ext>
            </a:extLst>
          </p:cNvPr>
          <p:cNvSpPr>
            <a:spLocks noGrp="1"/>
          </p:cNvSpPr>
          <p:nvPr>
            <p:ph type="title"/>
          </p:nvPr>
        </p:nvSpPr>
        <p:spPr>
          <a:xfrm>
            <a:off x="304801" y="228600"/>
            <a:ext cx="11887200" cy="1034592"/>
          </a:xfrm>
        </p:spPr>
        <p:txBody>
          <a:bodyPr>
            <a:noAutofit/>
          </a:bodyPr>
          <a:lstStyle/>
          <a:p>
            <a:r>
              <a:rPr lang="en-US" sz="3600" dirty="0"/>
              <a:t>What share of KPS grads are working (above minimum wage)?</a:t>
            </a:r>
          </a:p>
        </p:txBody>
      </p:sp>
      <p:sp>
        <p:nvSpPr>
          <p:cNvPr id="3" name="TextBox 2">
            <a:extLst>
              <a:ext uri="{FF2B5EF4-FFF2-40B4-BE49-F238E27FC236}">
                <a16:creationId xmlns:a16="http://schemas.microsoft.com/office/drawing/2014/main" id="{E918824C-9E16-4D99-A3D4-EE505232B00D}"/>
              </a:ext>
            </a:extLst>
          </p:cNvPr>
          <p:cNvSpPr txBox="1"/>
          <p:nvPr/>
        </p:nvSpPr>
        <p:spPr>
          <a:xfrm>
            <a:off x="0" y="6321623"/>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w Cen MT"/>
                <a:ea typeface="+mn-ea"/>
                <a:cs typeface="+mn-cs"/>
              </a:rPr>
              <a:t>Source: Authors’ calculations from matched KPS-Michigan UI data. Responses have </a:t>
            </a:r>
            <a:r>
              <a:rPr kumimoji="0" lang="en-US" sz="1400" b="0" i="1" u="none" strike="noStrike" kern="1200" cap="none" spc="0" normalizeH="0" baseline="0" noProof="0" dirty="0">
                <a:ln>
                  <a:noFill/>
                </a:ln>
                <a:solidFill>
                  <a:prstClr val="black"/>
                </a:solidFill>
                <a:effectLst/>
                <a:uLnTx/>
                <a:uFillTx/>
                <a:latin typeface="Tw Cen MT"/>
                <a:ea typeface="+mn-ea"/>
                <a:cs typeface="+mn-cs"/>
              </a:rPr>
              <a:t>not </a:t>
            </a:r>
            <a:r>
              <a:rPr kumimoji="0" lang="en-US" sz="1400" b="0" i="0" u="none" strike="noStrike" kern="1200" cap="none" spc="0" normalizeH="0" baseline="0" noProof="0" dirty="0">
                <a:ln>
                  <a:noFill/>
                </a:ln>
                <a:solidFill>
                  <a:prstClr val="black"/>
                </a:solidFill>
                <a:effectLst/>
                <a:uLnTx/>
                <a:uFillTx/>
                <a:latin typeface="Tw Cen MT"/>
                <a:ea typeface="+mn-ea"/>
                <a:cs typeface="+mn-cs"/>
              </a:rPr>
              <a:t>been adjusted for nonresponse/selection bias. Graph shows share of matched records with annual earnings exceeding a threshold of the state minimum wage ($9.45) at half-time, about $9,450 per year.</a:t>
            </a:r>
          </a:p>
        </p:txBody>
      </p:sp>
      <p:graphicFrame>
        <p:nvGraphicFramePr>
          <p:cNvPr id="12" name="Content Placeholder 5">
            <a:extLst>
              <a:ext uri="{FF2B5EF4-FFF2-40B4-BE49-F238E27FC236}">
                <a16:creationId xmlns:a16="http://schemas.microsoft.com/office/drawing/2014/main" id="{19D01F7C-5B0D-4070-A6BD-450D472A5FBD}"/>
              </a:ext>
            </a:extLst>
          </p:cNvPr>
          <p:cNvGraphicFramePr>
            <a:graphicFrameLocks noGrp="1"/>
          </p:cNvGraphicFramePr>
          <p:nvPr>
            <p:ph idx="1"/>
            <p:extLst>
              <p:ext uri="{D42A27DB-BD31-4B8C-83A1-F6EECF244321}">
                <p14:modId xmlns:p14="http://schemas.microsoft.com/office/powerpoint/2010/main" val="3296484723"/>
              </p:ext>
            </p:extLst>
          </p:nvPr>
        </p:nvGraphicFramePr>
        <p:xfrm>
          <a:off x="0" y="1715677"/>
          <a:ext cx="12192000" cy="4533616"/>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a:extLst>
              <a:ext uri="{FF2B5EF4-FFF2-40B4-BE49-F238E27FC236}">
                <a16:creationId xmlns:a16="http://schemas.microsoft.com/office/drawing/2014/main" id="{4AB72F9B-E3E2-43E5-ABE7-73F58CD8F99E}"/>
              </a:ext>
            </a:extLst>
          </p:cNvPr>
          <p:cNvSpPr/>
          <p:nvPr/>
        </p:nvSpPr>
        <p:spPr>
          <a:xfrm rot="2888737">
            <a:off x="1492994" y="2821912"/>
            <a:ext cx="2182810" cy="3136268"/>
          </a:xfrm>
          <a:prstGeom prst="ellipse">
            <a:avLst/>
          </a:prstGeom>
          <a:noFill/>
          <a:ln w="19050" cmpd="sng">
            <a:solidFill>
              <a:srgbClr val="FF0000"/>
            </a:solidFill>
          </a:ln>
          <a:effectLst>
            <a:outerShdw blurRad="38100" dist="30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4" name="Oval 13">
            <a:extLst>
              <a:ext uri="{FF2B5EF4-FFF2-40B4-BE49-F238E27FC236}">
                <a16:creationId xmlns:a16="http://schemas.microsoft.com/office/drawing/2014/main" id="{DF5C8F1F-2E32-4A43-B1CD-28338F8CD137}"/>
              </a:ext>
            </a:extLst>
          </p:cNvPr>
          <p:cNvSpPr/>
          <p:nvPr/>
        </p:nvSpPr>
        <p:spPr>
          <a:xfrm rot="4702120">
            <a:off x="6757056" y="1485786"/>
            <a:ext cx="1117237" cy="3079660"/>
          </a:xfrm>
          <a:prstGeom prst="ellipse">
            <a:avLst/>
          </a:prstGeom>
          <a:noFill/>
          <a:ln w="19050" cmpd="sng">
            <a:solidFill>
              <a:srgbClr val="FF0000"/>
            </a:solidFill>
          </a:ln>
          <a:effectLst>
            <a:outerShdw blurRad="38100" dist="30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TextBox 1">
            <a:extLst>
              <a:ext uri="{FF2B5EF4-FFF2-40B4-BE49-F238E27FC236}">
                <a16:creationId xmlns:a16="http://schemas.microsoft.com/office/drawing/2014/main" id="{D7041EB5-E1F8-4944-B02F-A73B296717ED}"/>
              </a:ext>
            </a:extLst>
          </p:cNvPr>
          <p:cNvSpPr txBox="1"/>
          <p:nvPr/>
        </p:nvSpPr>
        <p:spPr>
          <a:xfrm>
            <a:off x="4015798" y="2580200"/>
            <a:ext cx="1310325" cy="4454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chemeClr val="accent3">
                    <a:lumMod val="75000"/>
                  </a:schemeClr>
                </a:solidFill>
              </a:rPr>
              <a:t>2009-2011</a:t>
            </a:r>
          </a:p>
        </p:txBody>
      </p:sp>
      <p:sp>
        <p:nvSpPr>
          <p:cNvPr id="16" name="TextBox 1">
            <a:extLst>
              <a:ext uri="{FF2B5EF4-FFF2-40B4-BE49-F238E27FC236}">
                <a16:creationId xmlns:a16="http://schemas.microsoft.com/office/drawing/2014/main" id="{F5FBE8A7-3625-4537-BF68-A504BF3EAD4C}"/>
              </a:ext>
            </a:extLst>
          </p:cNvPr>
          <p:cNvSpPr txBox="1"/>
          <p:nvPr/>
        </p:nvSpPr>
        <p:spPr>
          <a:xfrm>
            <a:off x="8650063" y="2124456"/>
            <a:ext cx="1310325" cy="4454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chemeClr val="accent2"/>
                </a:solidFill>
              </a:rPr>
              <a:t>2006-2008</a:t>
            </a:r>
          </a:p>
        </p:txBody>
      </p:sp>
      <p:sp>
        <p:nvSpPr>
          <p:cNvPr id="17" name="TextBox 1">
            <a:extLst>
              <a:ext uri="{FF2B5EF4-FFF2-40B4-BE49-F238E27FC236}">
                <a16:creationId xmlns:a16="http://schemas.microsoft.com/office/drawing/2014/main" id="{16BDC242-7AB7-4723-BDEF-580876B85BF0}"/>
              </a:ext>
            </a:extLst>
          </p:cNvPr>
          <p:cNvSpPr txBox="1"/>
          <p:nvPr/>
        </p:nvSpPr>
        <p:spPr>
          <a:xfrm>
            <a:off x="10564217" y="2530799"/>
            <a:ext cx="1310325" cy="4454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chemeClr val="accent1">
                    <a:lumMod val="75000"/>
                  </a:schemeClr>
                </a:solidFill>
              </a:rPr>
              <a:t>2003-2005</a:t>
            </a:r>
          </a:p>
        </p:txBody>
      </p:sp>
      <p:cxnSp>
        <p:nvCxnSpPr>
          <p:cNvPr id="18" name="Straight Arrow Connector 17">
            <a:extLst>
              <a:ext uri="{FF2B5EF4-FFF2-40B4-BE49-F238E27FC236}">
                <a16:creationId xmlns:a16="http://schemas.microsoft.com/office/drawing/2014/main" id="{E781B3C5-4FF7-4D92-A9EF-B9AFAFC0CE4C}"/>
              </a:ext>
            </a:extLst>
          </p:cNvPr>
          <p:cNvCxnSpPr>
            <a:cxnSpLocks/>
          </p:cNvCxnSpPr>
          <p:nvPr/>
        </p:nvCxnSpPr>
        <p:spPr>
          <a:xfrm flipH="1" flipV="1">
            <a:off x="3993823" y="4287975"/>
            <a:ext cx="2102177" cy="820724"/>
          </a:xfrm>
          <a:prstGeom prst="straightConnector1">
            <a:avLst/>
          </a:prstGeom>
          <a:ln>
            <a:solidFill>
              <a:srgbClr val="FF0000"/>
            </a:solidFill>
            <a:tailEnd type="triangle"/>
          </a:ln>
          <a:effectLst>
            <a:outerShdw blurRad="38100" dist="3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09DCBAA-3780-4D80-9E0D-ECC2B8969194}"/>
              </a:ext>
            </a:extLst>
          </p:cNvPr>
          <p:cNvCxnSpPr>
            <a:cxnSpLocks/>
          </p:cNvCxnSpPr>
          <p:nvPr/>
        </p:nvCxnSpPr>
        <p:spPr>
          <a:xfrm flipV="1">
            <a:off x="6052008" y="3704319"/>
            <a:ext cx="776140" cy="1404380"/>
          </a:xfrm>
          <a:prstGeom prst="straightConnector1">
            <a:avLst/>
          </a:prstGeom>
          <a:ln>
            <a:solidFill>
              <a:srgbClr val="FF0000"/>
            </a:solidFill>
            <a:tailEnd type="triangle"/>
          </a:ln>
          <a:effectLst>
            <a:outerShdw blurRad="38100" dist="3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20" name="TextBox 1">
            <a:extLst>
              <a:ext uri="{FF2B5EF4-FFF2-40B4-BE49-F238E27FC236}">
                <a16:creationId xmlns:a16="http://schemas.microsoft.com/office/drawing/2014/main" id="{B61773C8-30D5-4EE6-B452-AE679D9D4D85}"/>
              </a:ext>
            </a:extLst>
          </p:cNvPr>
          <p:cNvSpPr txBox="1"/>
          <p:nvPr/>
        </p:nvSpPr>
        <p:spPr>
          <a:xfrm>
            <a:off x="6856429" y="4202115"/>
            <a:ext cx="5090475" cy="74894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rgbClr val="FF0000"/>
                </a:solidFill>
              </a:rPr>
              <a:t>Promise-era grads less likely to work during college-going years, but catch up, if not exceed, afterward</a:t>
            </a:r>
          </a:p>
        </p:txBody>
      </p:sp>
    </p:spTree>
    <p:extLst>
      <p:ext uri="{BB962C8B-B14F-4D97-AF65-F5344CB8AC3E}">
        <p14:creationId xmlns:p14="http://schemas.microsoft.com/office/powerpoint/2010/main" val="11791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strips(upRight)">
                                      <p:cBhvr>
                                        <p:cTn id="7" dur="500"/>
                                        <p:tgtEl>
                                          <p:spTgt spid="12">
                                            <p:graphicEl>
                                              <a:chart seriesIdx="0" categoryIdx="-4" bldStep="series"/>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strips(upRight)">
                                      <p:cBhvr>
                                        <p:cTn id="14" dur="500"/>
                                        <p:tgtEl>
                                          <p:spTgt spid="12">
                                            <p:graphicEl>
                                              <a:chart seriesIdx="1" categoryIdx="-4" bldStep="series"/>
                                            </p:graphicEl>
                                          </p:spTgt>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strips(upRight)">
                                      <p:cBhvr>
                                        <p:cTn id="21" dur="500"/>
                                        <p:tgtEl>
                                          <p:spTgt spid="12">
                                            <p:graphicEl>
                                              <a:chart seriesIdx="2" categoryIdx="-4" bldStep="series"/>
                                            </p:graphicEl>
                                          </p:spTgt>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series"/>
        </p:bldSub>
      </p:bldGraphic>
      <p:bldP spid="13" grpId="0" animBg="1"/>
      <p:bldP spid="14" grpId="0" animBg="1"/>
      <p:bldP spid="15" grpId="0"/>
      <p:bldP spid="16" grpId="0"/>
      <p:bldP spid="17"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35CCE553-5198-4DF6-A670-6C6057F9A9A3}"/>
              </a:ext>
            </a:extLst>
          </p:cNvPr>
          <p:cNvGraphicFramePr>
            <a:graphicFrameLocks noGrp="1"/>
          </p:cNvGraphicFramePr>
          <p:nvPr>
            <p:ph idx="1"/>
            <p:extLst>
              <p:ext uri="{D42A27DB-BD31-4B8C-83A1-F6EECF244321}">
                <p14:modId xmlns:p14="http://schemas.microsoft.com/office/powerpoint/2010/main" val="907780372"/>
              </p:ext>
            </p:extLst>
          </p:nvPr>
        </p:nvGraphicFramePr>
        <p:xfrm>
          <a:off x="-1" y="1561171"/>
          <a:ext cx="12191999" cy="468812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BCB2F3E-F947-4DB2-BC78-EF800523EA04}"/>
              </a:ext>
            </a:extLst>
          </p:cNvPr>
          <p:cNvSpPr>
            <a:spLocks noGrp="1"/>
          </p:cNvSpPr>
          <p:nvPr>
            <p:ph type="title"/>
          </p:nvPr>
        </p:nvSpPr>
        <p:spPr>
          <a:xfrm>
            <a:off x="2286000" y="228600"/>
            <a:ext cx="7229707" cy="1034592"/>
          </a:xfrm>
        </p:spPr>
        <p:txBody>
          <a:bodyPr>
            <a:noAutofit/>
          </a:bodyPr>
          <a:lstStyle/>
          <a:p>
            <a:pPr algn="ctr"/>
            <a:r>
              <a:rPr lang="en-US" sz="3600" dirty="0"/>
              <a:t>How much are KPS grads earning?</a:t>
            </a:r>
          </a:p>
        </p:txBody>
      </p:sp>
      <p:sp>
        <p:nvSpPr>
          <p:cNvPr id="3" name="TextBox 2">
            <a:extLst>
              <a:ext uri="{FF2B5EF4-FFF2-40B4-BE49-F238E27FC236}">
                <a16:creationId xmlns:a16="http://schemas.microsoft.com/office/drawing/2014/main" id="{E918824C-9E16-4D99-A3D4-EE505232B00D}"/>
              </a:ext>
            </a:extLst>
          </p:cNvPr>
          <p:cNvSpPr txBox="1"/>
          <p:nvPr/>
        </p:nvSpPr>
        <p:spPr>
          <a:xfrm>
            <a:off x="0" y="6321623"/>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w Cen MT"/>
                <a:ea typeface="+mn-ea"/>
                <a:cs typeface="+mn-cs"/>
              </a:rPr>
              <a:t>Source: Authors’ calculations from matched KPS-Michigan UI data. Responses have </a:t>
            </a:r>
            <a:r>
              <a:rPr kumimoji="0" lang="en-US" sz="1400" b="0" i="1" u="none" strike="noStrike" kern="1200" cap="none" spc="0" normalizeH="0" baseline="0" noProof="0" dirty="0">
                <a:ln>
                  <a:noFill/>
                </a:ln>
                <a:solidFill>
                  <a:prstClr val="black"/>
                </a:solidFill>
                <a:effectLst/>
                <a:uLnTx/>
                <a:uFillTx/>
                <a:latin typeface="Tw Cen MT"/>
                <a:ea typeface="+mn-ea"/>
                <a:cs typeface="+mn-cs"/>
              </a:rPr>
              <a:t>not </a:t>
            </a:r>
            <a:r>
              <a:rPr kumimoji="0" lang="en-US" sz="1400" b="0" i="0" u="none" strike="noStrike" kern="1200" cap="none" spc="0" normalizeH="0" baseline="0" noProof="0" dirty="0">
                <a:ln>
                  <a:noFill/>
                </a:ln>
                <a:solidFill>
                  <a:prstClr val="black"/>
                </a:solidFill>
                <a:effectLst/>
                <a:uLnTx/>
                <a:uFillTx/>
                <a:latin typeface="Tw Cen MT"/>
                <a:ea typeface="+mn-ea"/>
                <a:cs typeface="+mn-cs"/>
              </a:rPr>
              <a:t>been adjusted for nonresponse/selection bias. Graph shows median annual inflation-adjusted earnings for those exceeding a threshold of the state minimum wage ($9.45) at half-time (about $9,450 per year).</a:t>
            </a:r>
          </a:p>
        </p:txBody>
      </p:sp>
      <p:sp>
        <p:nvSpPr>
          <p:cNvPr id="15" name="TextBox 1">
            <a:extLst>
              <a:ext uri="{FF2B5EF4-FFF2-40B4-BE49-F238E27FC236}">
                <a16:creationId xmlns:a16="http://schemas.microsoft.com/office/drawing/2014/main" id="{D7041EB5-E1F8-4944-B02F-A73B296717ED}"/>
              </a:ext>
            </a:extLst>
          </p:cNvPr>
          <p:cNvSpPr txBox="1"/>
          <p:nvPr/>
        </p:nvSpPr>
        <p:spPr>
          <a:xfrm>
            <a:off x="8880069" y="2095687"/>
            <a:ext cx="1310325" cy="4454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chemeClr val="accent3">
                    <a:lumMod val="75000"/>
                  </a:schemeClr>
                </a:solidFill>
              </a:rPr>
              <a:t>2009-2011</a:t>
            </a:r>
          </a:p>
        </p:txBody>
      </p:sp>
      <p:sp>
        <p:nvSpPr>
          <p:cNvPr id="16" name="TextBox 1">
            <a:extLst>
              <a:ext uri="{FF2B5EF4-FFF2-40B4-BE49-F238E27FC236}">
                <a16:creationId xmlns:a16="http://schemas.microsoft.com/office/drawing/2014/main" id="{F5FBE8A7-3625-4537-BF68-A504BF3EAD4C}"/>
              </a:ext>
            </a:extLst>
          </p:cNvPr>
          <p:cNvSpPr txBox="1"/>
          <p:nvPr/>
        </p:nvSpPr>
        <p:spPr>
          <a:xfrm>
            <a:off x="5301010" y="3740782"/>
            <a:ext cx="1310325" cy="4454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chemeClr val="accent2"/>
                </a:solidFill>
              </a:rPr>
              <a:t>2006-2008</a:t>
            </a:r>
          </a:p>
        </p:txBody>
      </p:sp>
      <p:sp>
        <p:nvSpPr>
          <p:cNvPr id="17" name="TextBox 1">
            <a:extLst>
              <a:ext uri="{FF2B5EF4-FFF2-40B4-BE49-F238E27FC236}">
                <a16:creationId xmlns:a16="http://schemas.microsoft.com/office/drawing/2014/main" id="{16BDC242-7AB7-4723-BDEF-580876B85BF0}"/>
              </a:ext>
            </a:extLst>
          </p:cNvPr>
          <p:cNvSpPr txBox="1"/>
          <p:nvPr/>
        </p:nvSpPr>
        <p:spPr>
          <a:xfrm>
            <a:off x="10507656" y="1804935"/>
            <a:ext cx="1310325" cy="4454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chemeClr val="accent1">
                    <a:lumMod val="75000"/>
                  </a:schemeClr>
                </a:solidFill>
              </a:rPr>
              <a:t>2003-2005</a:t>
            </a:r>
          </a:p>
        </p:txBody>
      </p:sp>
      <p:sp>
        <p:nvSpPr>
          <p:cNvPr id="20" name="TextBox 1">
            <a:extLst>
              <a:ext uri="{FF2B5EF4-FFF2-40B4-BE49-F238E27FC236}">
                <a16:creationId xmlns:a16="http://schemas.microsoft.com/office/drawing/2014/main" id="{B61773C8-30D5-4EE6-B452-AE679D9D4D85}"/>
              </a:ext>
            </a:extLst>
          </p:cNvPr>
          <p:cNvSpPr txBox="1"/>
          <p:nvPr/>
        </p:nvSpPr>
        <p:spPr>
          <a:xfrm>
            <a:off x="6856429" y="4202115"/>
            <a:ext cx="5090475" cy="74894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rgbClr val="FF0000"/>
                </a:solidFill>
              </a:rPr>
              <a:t>Promise-era grads steadily earn more money through successive cohorts</a:t>
            </a:r>
          </a:p>
        </p:txBody>
      </p:sp>
      <p:sp>
        <p:nvSpPr>
          <p:cNvPr id="24" name="TextBox 1">
            <a:extLst>
              <a:ext uri="{FF2B5EF4-FFF2-40B4-BE49-F238E27FC236}">
                <a16:creationId xmlns:a16="http://schemas.microsoft.com/office/drawing/2014/main" id="{114F3AD7-BF69-4B6A-BF84-0C79F3175F9C}"/>
              </a:ext>
            </a:extLst>
          </p:cNvPr>
          <p:cNvSpPr txBox="1"/>
          <p:nvPr/>
        </p:nvSpPr>
        <p:spPr>
          <a:xfrm>
            <a:off x="4645847" y="2880246"/>
            <a:ext cx="1310325" cy="4454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rgbClr val="8223B7"/>
                </a:solidFill>
              </a:rPr>
              <a:t>2012-2014</a:t>
            </a:r>
          </a:p>
        </p:txBody>
      </p:sp>
    </p:spTree>
    <p:extLst>
      <p:ext uri="{BB962C8B-B14F-4D97-AF65-F5344CB8AC3E}">
        <p14:creationId xmlns:p14="http://schemas.microsoft.com/office/powerpoint/2010/main" val="28554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76F3DD-24F6-4904-B91E-C72EB28B4A25}"/>
              </a:ext>
            </a:extLst>
          </p:cNvPr>
          <p:cNvSpPr>
            <a:spLocks noGrp="1"/>
          </p:cNvSpPr>
          <p:nvPr>
            <p:ph type="title"/>
          </p:nvPr>
        </p:nvSpPr>
        <p:spPr>
          <a:xfrm>
            <a:off x="1750243" y="266700"/>
            <a:ext cx="8691513" cy="990600"/>
          </a:xfrm>
        </p:spPr>
        <p:txBody>
          <a:bodyPr>
            <a:normAutofit/>
          </a:bodyPr>
          <a:lstStyle/>
          <a:p>
            <a:pPr algn="ctr"/>
            <a:r>
              <a:rPr lang="en-US" sz="4000" dirty="0"/>
              <a:t>Longer-term outcomes summary</a:t>
            </a:r>
          </a:p>
        </p:txBody>
      </p:sp>
      <p:sp>
        <p:nvSpPr>
          <p:cNvPr id="4" name="Content Placeholder 3">
            <a:extLst>
              <a:ext uri="{FF2B5EF4-FFF2-40B4-BE49-F238E27FC236}">
                <a16:creationId xmlns:a16="http://schemas.microsoft.com/office/drawing/2014/main" id="{3E33EE5B-9904-4447-9EC1-0CD01581C286}"/>
              </a:ext>
            </a:extLst>
          </p:cNvPr>
          <p:cNvSpPr>
            <a:spLocks noGrp="1"/>
          </p:cNvSpPr>
          <p:nvPr>
            <p:ph sz="quarter" idx="1"/>
          </p:nvPr>
        </p:nvSpPr>
        <p:spPr/>
        <p:txBody>
          <a:bodyPr/>
          <a:lstStyle/>
          <a:p>
            <a:r>
              <a:rPr lang="en-US" sz="2600" dirty="0"/>
              <a:t>These projects are part of a Strada Education Network grant to study workforce and long-term student outcomes in four Promise communities</a:t>
            </a:r>
          </a:p>
          <a:p>
            <a:pPr lvl="1">
              <a:spcBef>
                <a:spcPts val="600"/>
              </a:spcBef>
            </a:pPr>
            <a:r>
              <a:rPr lang="en-US" sz="2400" i="1" dirty="0"/>
              <a:t>Kalamazoo</a:t>
            </a:r>
            <a:r>
              <a:rPr lang="en-US" sz="2400" dirty="0"/>
              <a:t> (Upjohn team), </a:t>
            </a:r>
            <a:r>
              <a:rPr lang="en-US" sz="2400" i="1" dirty="0"/>
              <a:t>Pittsburgh</a:t>
            </a:r>
            <a:r>
              <a:rPr lang="en-US" sz="2400" dirty="0"/>
              <a:t> (U Pitt team), </a:t>
            </a:r>
            <a:r>
              <a:rPr lang="en-US" sz="2400" i="1" dirty="0"/>
              <a:t>Denver</a:t>
            </a:r>
            <a:r>
              <a:rPr lang="en-US" sz="2400" dirty="0"/>
              <a:t> (CU-Denver team), and </a:t>
            </a:r>
            <a:r>
              <a:rPr lang="en-US" sz="2400" i="1" dirty="0"/>
              <a:t>Knox County </a:t>
            </a:r>
            <a:r>
              <a:rPr lang="en-US" sz="2400" dirty="0"/>
              <a:t>(forerunner of TN Promise; U TN team)</a:t>
            </a:r>
          </a:p>
          <a:p>
            <a:pPr>
              <a:spcBef>
                <a:spcPts val="1800"/>
              </a:spcBef>
            </a:pPr>
            <a:r>
              <a:rPr lang="en-US" sz="2600" dirty="0"/>
              <a:t>More complete results expected by </a:t>
            </a:r>
            <a:r>
              <a:rPr lang="en-US" sz="2600" dirty="0" err="1"/>
              <a:t>PromiseNet</a:t>
            </a:r>
            <a:r>
              <a:rPr lang="en-US" sz="2600" dirty="0"/>
              <a:t> 2020 in Kalamazoo</a:t>
            </a:r>
          </a:p>
          <a:p>
            <a:pPr lvl="1">
              <a:spcBef>
                <a:spcPts val="1200"/>
              </a:spcBef>
            </a:pPr>
            <a:r>
              <a:rPr lang="en-US" sz="2400" dirty="0"/>
              <a:t>Knox Achieves sneak peek:</a:t>
            </a:r>
          </a:p>
          <a:p>
            <a:pPr lvl="2">
              <a:spcBef>
                <a:spcPts val="600"/>
              </a:spcBef>
            </a:pPr>
            <a:r>
              <a:rPr lang="en-US" sz="2000" cap="small" dirty="0"/>
              <a:t>Preliminary</a:t>
            </a:r>
            <a:r>
              <a:rPr lang="en-US" sz="2000" dirty="0"/>
              <a:t>: Higher earnings after college (3</a:t>
            </a:r>
            <a:r>
              <a:rPr lang="en-US" sz="2000" dirty="0">
                <a:sym typeface="Symbol" panose="05050102010706020507" pitchFamily="18" charset="2"/>
              </a:rPr>
              <a:t>6%), higher likelihood of working, participation in better-paying industries</a:t>
            </a:r>
            <a:endParaRPr lang="en-US" sz="2000" dirty="0"/>
          </a:p>
          <a:p>
            <a:pPr lvl="1">
              <a:spcBef>
                <a:spcPts val="1200"/>
              </a:spcBef>
            </a:pPr>
            <a:r>
              <a:rPr lang="en-US" sz="2400" dirty="0"/>
              <a:t>Kalamazoo sneak peek:</a:t>
            </a:r>
          </a:p>
          <a:p>
            <a:pPr lvl="2">
              <a:spcBef>
                <a:spcPts val="600"/>
              </a:spcBef>
            </a:pPr>
            <a:r>
              <a:rPr lang="en-US" sz="2000" cap="small" dirty="0"/>
              <a:t>Preliminary</a:t>
            </a:r>
            <a:r>
              <a:rPr lang="en-US" sz="2000" dirty="0"/>
              <a:t>: Higher earnings after college for later cohorts (not necessarily causal)</a:t>
            </a:r>
          </a:p>
          <a:p>
            <a:pPr lvl="2">
              <a:spcBef>
                <a:spcPts val="600"/>
              </a:spcBef>
            </a:pPr>
            <a:endParaRPr lang="en-US" sz="2000" dirty="0"/>
          </a:p>
          <a:p>
            <a:pPr lvl="2">
              <a:spcBef>
                <a:spcPts val="600"/>
              </a:spcBef>
            </a:pPr>
            <a:endParaRPr lang="en-US" sz="2100" dirty="0"/>
          </a:p>
          <a:p>
            <a:pPr lvl="1">
              <a:spcBef>
                <a:spcPts val="1200"/>
              </a:spcBef>
            </a:pPr>
            <a:endParaRPr lang="en-US" sz="2300" dirty="0"/>
          </a:p>
        </p:txBody>
      </p:sp>
    </p:spTree>
    <p:extLst>
      <p:ext uri="{BB962C8B-B14F-4D97-AF65-F5344CB8AC3E}">
        <p14:creationId xmlns:p14="http://schemas.microsoft.com/office/powerpoint/2010/main" val="322220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BD54-E201-4CF4-81AE-2F191A7688BE}"/>
              </a:ext>
            </a:extLst>
          </p:cNvPr>
          <p:cNvSpPr>
            <a:spLocks noGrp="1"/>
          </p:cNvSpPr>
          <p:nvPr>
            <p:ph type="title"/>
          </p:nvPr>
        </p:nvSpPr>
        <p:spPr/>
        <p:txBody>
          <a:bodyPr>
            <a:normAutofit fontScale="90000"/>
          </a:bodyPr>
          <a:lstStyle/>
          <a:p>
            <a:r>
              <a:rPr lang="en-US" dirty="0"/>
              <a:t>College Promise Campaign</a:t>
            </a:r>
            <a:br>
              <a:rPr lang="en-US" dirty="0"/>
            </a:br>
            <a:r>
              <a:rPr lang="en-US" dirty="0"/>
              <a:t>Robyn </a:t>
            </a:r>
            <a:r>
              <a:rPr lang="en-US" dirty="0" err="1"/>
              <a:t>Hiestand</a:t>
            </a:r>
            <a:r>
              <a:rPr lang="en-US" dirty="0"/>
              <a:t>, Director of Research and Policy</a:t>
            </a:r>
          </a:p>
        </p:txBody>
      </p:sp>
      <p:pic>
        <p:nvPicPr>
          <p:cNvPr id="4" name="Content Placeholder 3">
            <a:extLst>
              <a:ext uri="{FF2B5EF4-FFF2-40B4-BE49-F238E27FC236}">
                <a16:creationId xmlns:a16="http://schemas.microsoft.com/office/drawing/2014/main" id="{4457E58E-F9D2-494E-ADC9-5C5C267AC211}"/>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962400" y="1371600"/>
            <a:ext cx="8077200" cy="5387146"/>
          </a:xfrm>
          <a:prstGeom prst="rect">
            <a:avLst/>
          </a:prstGeom>
        </p:spPr>
      </p:pic>
      <p:pic>
        <p:nvPicPr>
          <p:cNvPr id="5" name="Picture 4">
            <a:extLst>
              <a:ext uri="{FF2B5EF4-FFF2-40B4-BE49-F238E27FC236}">
                <a16:creationId xmlns:a16="http://schemas.microsoft.com/office/drawing/2014/main" id="{14E1B4BE-D17F-43A4-9AB9-63BDE4CB2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64" y="3017727"/>
            <a:ext cx="2345911" cy="1038737"/>
          </a:xfrm>
          <a:prstGeom prst="rect">
            <a:avLst/>
          </a:prstGeom>
        </p:spPr>
      </p:pic>
    </p:spTree>
    <p:extLst>
      <p:ext uri="{BB962C8B-B14F-4D97-AF65-F5344CB8AC3E}">
        <p14:creationId xmlns:p14="http://schemas.microsoft.com/office/powerpoint/2010/main" val="1552243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C257-B015-4D6A-90DB-B11DF46284FE}"/>
              </a:ext>
            </a:extLst>
          </p:cNvPr>
          <p:cNvSpPr>
            <a:spLocks noGrp="1"/>
          </p:cNvSpPr>
          <p:nvPr>
            <p:ph type="title"/>
          </p:nvPr>
        </p:nvSpPr>
        <p:spPr/>
        <p:txBody>
          <a:bodyPr/>
          <a:lstStyle/>
          <a:p>
            <a:r>
              <a:rPr lang="en-US" dirty="0"/>
              <a:t>Financial sustainability survey</a:t>
            </a:r>
          </a:p>
        </p:txBody>
      </p:sp>
      <p:pic>
        <p:nvPicPr>
          <p:cNvPr id="4" name="Content Placeholder 3">
            <a:extLst>
              <a:ext uri="{FF2B5EF4-FFF2-40B4-BE49-F238E27FC236}">
                <a16:creationId xmlns:a16="http://schemas.microsoft.com/office/drawing/2014/main" id="{6D0CDDAC-8C40-4DE2-8D3B-6CD686635449}"/>
              </a:ext>
            </a:extLst>
          </p:cNvPr>
          <p:cNvPicPr>
            <a:picLocks noGrp="1" noChangeAspect="1"/>
          </p:cNvPicPr>
          <p:nvPr>
            <p:ph sz="quarter" idx="1"/>
          </p:nvPr>
        </p:nvPicPr>
        <p:blipFill>
          <a:blip r:embed="rId2"/>
          <a:stretch>
            <a:fillRect/>
          </a:stretch>
        </p:blipFill>
        <p:spPr>
          <a:xfrm>
            <a:off x="609600" y="1600200"/>
            <a:ext cx="5652187" cy="5105400"/>
          </a:xfrm>
          <a:prstGeom prst="rect">
            <a:avLst/>
          </a:prstGeom>
        </p:spPr>
      </p:pic>
      <p:graphicFrame>
        <p:nvGraphicFramePr>
          <p:cNvPr id="5" name="Content Placeholder 6">
            <a:extLst>
              <a:ext uri="{FF2B5EF4-FFF2-40B4-BE49-F238E27FC236}">
                <a16:creationId xmlns:a16="http://schemas.microsoft.com/office/drawing/2014/main" id="{3D175CF1-E017-444F-A170-C5963CF4A27D}"/>
              </a:ext>
            </a:extLst>
          </p:cNvPr>
          <p:cNvGraphicFramePr>
            <a:graphicFrameLocks/>
          </p:cNvGraphicFramePr>
          <p:nvPr>
            <p:extLst>
              <p:ext uri="{D42A27DB-BD31-4B8C-83A1-F6EECF244321}">
                <p14:modId xmlns:p14="http://schemas.microsoft.com/office/powerpoint/2010/main" val="665767443"/>
              </p:ext>
            </p:extLst>
          </p:nvPr>
        </p:nvGraphicFramePr>
        <p:xfrm>
          <a:off x="6362579" y="2241231"/>
          <a:ext cx="5129049" cy="43481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17ADF47-612F-449D-A53C-BCF7AEEFCEED}"/>
              </a:ext>
            </a:extLst>
          </p:cNvPr>
          <p:cNvSpPr txBox="1"/>
          <p:nvPr/>
        </p:nvSpPr>
        <p:spPr>
          <a:xfrm>
            <a:off x="5833241" y="1482669"/>
            <a:ext cx="6187727" cy="830997"/>
          </a:xfrm>
          <a:prstGeom prst="rect">
            <a:avLst/>
          </a:prstGeom>
          <a:noFill/>
        </p:spPr>
        <p:txBody>
          <a:bodyPr wrap="square" rtlCol="0">
            <a:spAutoFit/>
          </a:bodyPr>
          <a:lstStyle/>
          <a:p>
            <a:pPr algn="ctr"/>
            <a:r>
              <a:rPr lang="en-US" sz="2400" b="1" dirty="0">
                <a:solidFill>
                  <a:srgbClr val="00B0F0"/>
                </a:solidFill>
                <a:latin typeface="Arial" panose="020B0604020202020204" pitchFamily="34" charset="0"/>
                <a:cs typeface="Arial" panose="020B0604020202020204" pitchFamily="34" charset="0"/>
              </a:rPr>
              <a:t>Does your program have financial sustainability concerns?</a:t>
            </a:r>
          </a:p>
        </p:txBody>
      </p:sp>
    </p:spTree>
    <p:extLst>
      <p:ext uri="{BB962C8B-B14F-4D97-AF65-F5344CB8AC3E}">
        <p14:creationId xmlns:p14="http://schemas.microsoft.com/office/powerpoint/2010/main" val="321112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7965989-98CB-9044-906B-EB92360EB045}"/>
              </a:ext>
            </a:extLst>
          </p:cNvPr>
          <p:cNvSpPr/>
          <p:nvPr/>
        </p:nvSpPr>
        <p:spPr>
          <a:xfrm>
            <a:off x="1" y="9698"/>
            <a:ext cx="12192000" cy="980903"/>
          </a:xfrm>
          <a:custGeom>
            <a:avLst/>
            <a:gdLst/>
            <a:ahLst/>
            <a:cxnLst/>
            <a:rect l="l" t="t" r="r" b="b"/>
            <a:pathLst>
              <a:path w="18288000" h="1590675">
                <a:moveTo>
                  <a:pt x="0" y="1590675"/>
                </a:moveTo>
                <a:lnTo>
                  <a:pt x="18288000" y="1590675"/>
                </a:lnTo>
                <a:lnTo>
                  <a:pt x="18288000" y="0"/>
                </a:lnTo>
                <a:lnTo>
                  <a:pt x="0" y="0"/>
                </a:lnTo>
                <a:lnTo>
                  <a:pt x="0" y="1590675"/>
                </a:lnTo>
                <a:close/>
              </a:path>
            </a:pathLst>
          </a:custGeom>
          <a:solidFill>
            <a:srgbClr val="45B9DD"/>
          </a:solidFill>
        </p:spPr>
        <p:txBody>
          <a:bodyPr wrap="square" lIns="0" tIns="0" rIns="0" bIns="0" rtlCol="0"/>
          <a:lstStyle/>
          <a:p>
            <a:endParaRPr sz="1200"/>
          </a:p>
        </p:txBody>
      </p:sp>
      <p:sp>
        <p:nvSpPr>
          <p:cNvPr id="6" name="TextBox 5">
            <a:extLst>
              <a:ext uri="{FF2B5EF4-FFF2-40B4-BE49-F238E27FC236}">
                <a16:creationId xmlns:a16="http://schemas.microsoft.com/office/drawing/2014/main" id="{533A14FB-22AA-2C4A-9218-6D039B6D892F}"/>
              </a:ext>
            </a:extLst>
          </p:cNvPr>
          <p:cNvSpPr txBox="1"/>
          <p:nvPr/>
        </p:nvSpPr>
        <p:spPr>
          <a:xfrm>
            <a:off x="482600" y="128928"/>
            <a:ext cx="11226800" cy="707886"/>
          </a:xfrm>
          <a:prstGeom prst="rect">
            <a:avLst/>
          </a:prstGeom>
          <a:noFill/>
        </p:spPr>
        <p:txBody>
          <a:bodyPr wrap="square" rtlCol="0">
            <a:spAutoFit/>
          </a:bodyPr>
          <a:lstStyle/>
          <a:p>
            <a:pPr algn="ctr"/>
            <a:r>
              <a:rPr lang="en-US" sz="4000" dirty="0">
                <a:solidFill>
                  <a:schemeClr val="bg1"/>
                </a:solidFill>
                <a:latin typeface="Brandon Text Black" panose="020B0A03020203060203" pitchFamily="34" charset="77"/>
              </a:rPr>
              <a:t>Steering Committee Members</a:t>
            </a:r>
          </a:p>
        </p:txBody>
      </p:sp>
      <p:sp>
        <p:nvSpPr>
          <p:cNvPr id="7" name="object 2">
            <a:extLst>
              <a:ext uri="{FF2B5EF4-FFF2-40B4-BE49-F238E27FC236}">
                <a16:creationId xmlns:a16="http://schemas.microsoft.com/office/drawing/2014/main" id="{701FE17A-0DF3-014D-90F0-D8D504A99DF3}"/>
              </a:ext>
            </a:extLst>
          </p:cNvPr>
          <p:cNvSpPr/>
          <p:nvPr/>
        </p:nvSpPr>
        <p:spPr>
          <a:xfrm>
            <a:off x="1" y="3835400"/>
            <a:ext cx="2989115" cy="3524250"/>
          </a:xfrm>
          <a:prstGeom prst="rect">
            <a:avLst/>
          </a:prstGeom>
          <a:blipFill>
            <a:blip r:embed="rId2" cstate="print">
              <a:alphaModFix amt="35000"/>
            </a:blip>
            <a:stretch>
              <a:fillRect/>
            </a:stretch>
          </a:blipFill>
        </p:spPr>
        <p:txBody>
          <a:bodyPr wrap="square" lIns="0" tIns="0" rIns="0" bIns="0" rtlCol="0"/>
          <a:lstStyle/>
          <a:p>
            <a:endParaRPr sz="120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05094"/>
            <a:ext cx="5918200" cy="255539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800" y="3783116"/>
            <a:ext cx="6299200" cy="3022600"/>
          </a:xfrm>
          <a:prstGeom prst="rect">
            <a:avLst/>
          </a:prstGeom>
        </p:spPr>
      </p:pic>
      <p:pic>
        <p:nvPicPr>
          <p:cNvPr id="8" name="Picture 7">
            <a:extLst>
              <a:ext uri="{FF2B5EF4-FFF2-40B4-BE49-F238E27FC236}">
                <a16:creationId xmlns:a16="http://schemas.microsoft.com/office/drawing/2014/main" id="{25DB7E07-A302-2C4E-BDDC-B43E9E532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248" y="1005095"/>
            <a:ext cx="5704752" cy="2740231"/>
          </a:xfrm>
          <a:prstGeom prst="rect">
            <a:avLst/>
          </a:prstGeom>
        </p:spPr>
      </p:pic>
      <p:sp>
        <p:nvSpPr>
          <p:cNvPr id="9" name="object 2">
            <a:extLst>
              <a:ext uri="{FF2B5EF4-FFF2-40B4-BE49-F238E27FC236}">
                <a16:creationId xmlns:a16="http://schemas.microsoft.com/office/drawing/2014/main" id="{E6019150-DA9F-9C4C-B4F8-45AE4FB3D357}"/>
              </a:ext>
            </a:extLst>
          </p:cNvPr>
          <p:cNvSpPr/>
          <p:nvPr/>
        </p:nvSpPr>
        <p:spPr>
          <a:xfrm>
            <a:off x="1" y="9698"/>
            <a:ext cx="12192000" cy="995396"/>
          </a:xfrm>
          <a:custGeom>
            <a:avLst/>
            <a:gdLst/>
            <a:ahLst/>
            <a:cxnLst/>
            <a:rect l="l" t="t" r="r" b="b"/>
            <a:pathLst>
              <a:path w="18288000" h="1590675">
                <a:moveTo>
                  <a:pt x="0" y="1590675"/>
                </a:moveTo>
                <a:lnTo>
                  <a:pt x="18288000" y="1590675"/>
                </a:lnTo>
                <a:lnTo>
                  <a:pt x="18288000" y="0"/>
                </a:lnTo>
                <a:lnTo>
                  <a:pt x="0" y="0"/>
                </a:lnTo>
                <a:lnTo>
                  <a:pt x="0" y="1590675"/>
                </a:lnTo>
                <a:close/>
              </a:path>
            </a:pathLst>
          </a:custGeom>
          <a:solidFill>
            <a:srgbClr val="45B9DD"/>
          </a:solidFill>
        </p:spPr>
        <p:txBody>
          <a:bodyPr wrap="square" lIns="0" tIns="0" rIns="0" bIns="0" rtlCol="0"/>
          <a:lstStyle/>
          <a:p>
            <a:endParaRPr sz="1200"/>
          </a:p>
        </p:txBody>
      </p:sp>
      <p:sp>
        <p:nvSpPr>
          <p:cNvPr id="11" name="TextBox 10">
            <a:extLst>
              <a:ext uri="{FF2B5EF4-FFF2-40B4-BE49-F238E27FC236}">
                <a16:creationId xmlns:a16="http://schemas.microsoft.com/office/drawing/2014/main" id="{14524590-BDB7-8D4A-8E46-876E1FF8EF1D}"/>
              </a:ext>
            </a:extLst>
          </p:cNvPr>
          <p:cNvSpPr txBox="1"/>
          <p:nvPr/>
        </p:nvSpPr>
        <p:spPr>
          <a:xfrm>
            <a:off x="482600" y="128928"/>
            <a:ext cx="11226800" cy="646331"/>
          </a:xfrm>
          <a:prstGeom prst="rect">
            <a:avLst/>
          </a:prstGeom>
          <a:noFill/>
        </p:spPr>
        <p:txBody>
          <a:bodyPr wrap="square" rtlCol="0">
            <a:spAutoFit/>
          </a:bodyPr>
          <a:lstStyle/>
          <a:p>
            <a:pPr algn="ctr"/>
            <a:r>
              <a:rPr lang="en-US" sz="3600" dirty="0">
                <a:solidFill>
                  <a:schemeClr val="bg1"/>
                </a:solidFill>
                <a:latin typeface="Brandon Text Black" panose="020B0A03020203060203" pitchFamily="34" charset="77"/>
              </a:rPr>
              <a:t>College Promise Research Network Steering Committee</a:t>
            </a:r>
          </a:p>
        </p:txBody>
      </p:sp>
      <p:sp>
        <p:nvSpPr>
          <p:cNvPr id="12" name="TextBox 11">
            <a:extLst>
              <a:ext uri="{FF2B5EF4-FFF2-40B4-BE49-F238E27FC236}">
                <a16:creationId xmlns:a16="http://schemas.microsoft.com/office/drawing/2014/main" id="{2E94ADB7-4390-7949-A259-03AED70B7CEB}"/>
              </a:ext>
            </a:extLst>
          </p:cNvPr>
          <p:cNvSpPr txBox="1"/>
          <p:nvPr/>
        </p:nvSpPr>
        <p:spPr>
          <a:xfrm>
            <a:off x="1228726" y="598332"/>
            <a:ext cx="10212426" cy="369332"/>
          </a:xfrm>
          <a:prstGeom prst="rect">
            <a:avLst/>
          </a:prstGeom>
          <a:noFill/>
        </p:spPr>
        <p:txBody>
          <a:bodyPr wrap="square" rtlCol="0">
            <a:spAutoFit/>
          </a:bodyPr>
          <a:lstStyle/>
          <a:p>
            <a:pPr algn="ctr"/>
            <a:r>
              <a:rPr lang="en-US" b="1" dirty="0"/>
              <a:t>Employment Outcomes - Financial Sustainability - Program Design -  Metrics/Evaluation</a:t>
            </a:r>
          </a:p>
        </p:txBody>
      </p:sp>
    </p:spTree>
    <p:extLst>
      <p:ext uri="{BB962C8B-B14F-4D97-AF65-F5344CB8AC3E}">
        <p14:creationId xmlns:p14="http://schemas.microsoft.com/office/powerpoint/2010/main" val="1953577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936E-B027-0146-9343-B37200327B55}"/>
              </a:ext>
            </a:extLst>
          </p:cNvPr>
          <p:cNvSpPr>
            <a:spLocks noGrp="1"/>
          </p:cNvSpPr>
          <p:nvPr>
            <p:ph type="title"/>
          </p:nvPr>
        </p:nvSpPr>
        <p:spPr/>
        <p:txBody>
          <a:bodyPr/>
          <a:lstStyle/>
          <a:p>
            <a:r>
              <a:rPr lang="en-US" dirty="0"/>
              <a:t>Call to Action</a:t>
            </a:r>
          </a:p>
        </p:txBody>
      </p:sp>
      <p:sp>
        <p:nvSpPr>
          <p:cNvPr id="3" name="Content Placeholder 2">
            <a:extLst>
              <a:ext uri="{FF2B5EF4-FFF2-40B4-BE49-F238E27FC236}">
                <a16:creationId xmlns:a16="http://schemas.microsoft.com/office/drawing/2014/main" id="{E1669E56-4825-3242-A576-DC9F399353A9}"/>
              </a:ext>
            </a:extLst>
          </p:cNvPr>
          <p:cNvSpPr>
            <a:spLocks noGrp="1"/>
          </p:cNvSpPr>
          <p:nvPr>
            <p:ph sz="quarter" idx="1"/>
          </p:nvPr>
        </p:nvSpPr>
        <p:spPr>
          <a:xfrm>
            <a:off x="816864" y="1600200"/>
            <a:ext cx="10871200" cy="5029200"/>
          </a:xfrm>
        </p:spPr>
        <p:txBody>
          <a:bodyPr>
            <a:normAutofit/>
          </a:bodyPr>
          <a:lstStyle/>
          <a:p>
            <a:r>
              <a:rPr lang="en-US" dirty="0"/>
              <a:t>Most rigorous research focuses on community-initiated programs with 4-year options; research framework emerged from this group of programs.</a:t>
            </a:r>
          </a:p>
          <a:p>
            <a:r>
              <a:rPr lang="en-US" dirty="0"/>
              <a:t>Limited research on college-initiated and statewide programs.</a:t>
            </a:r>
          </a:p>
          <a:p>
            <a:r>
              <a:rPr lang="en-US" dirty="0"/>
              <a:t>Need more clarity around institutional and state goals, and how they relate to design. </a:t>
            </a:r>
          </a:p>
          <a:p>
            <a:r>
              <a:rPr lang="en-US" dirty="0"/>
              <a:t>Where are research efforts related to these programs located? </a:t>
            </a:r>
          </a:p>
          <a:p>
            <a:r>
              <a:rPr lang="en-US" dirty="0"/>
              <a:t>How (and where) to share findings from rigorous research into these outcomes? </a:t>
            </a:r>
          </a:p>
        </p:txBody>
      </p:sp>
    </p:spTree>
    <p:extLst>
      <p:ext uri="{BB962C8B-B14F-4D97-AF65-F5344CB8AC3E}">
        <p14:creationId xmlns:p14="http://schemas.microsoft.com/office/powerpoint/2010/main" val="979674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10972800" cy="1143000"/>
          </a:xfrm>
        </p:spPr>
        <p:txBody>
          <a:bodyPr>
            <a:normAutofit/>
          </a:bodyPr>
          <a:lstStyle/>
          <a:p>
            <a:pPr algn="ctr"/>
            <a:r>
              <a:rPr lang="en-US" sz="4000" dirty="0">
                <a:latin typeface="+mn-lt"/>
              </a:rPr>
              <a:t>For more on Promise research…</a:t>
            </a:r>
          </a:p>
        </p:txBody>
      </p:sp>
      <p:sp>
        <p:nvSpPr>
          <p:cNvPr id="3" name="Text Placeholder 2"/>
          <p:cNvSpPr>
            <a:spLocks noGrp="1"/>
          </p:cNvSpPr>
          <p:nvPr>
            <p:ph idx="1"/>
          </p:nvPr>
        </p:nvSpPr>
        <p:spPr>
          <a:xfrm>
            <a:off x="609600" y="1676400"/>
            <a:ext cx="10972800" cy="4953000"/>
          </a:xfrm>
        </p:spPr>
        <p:txBody>
          <a:bodyPr>
            <a:normAutofit/>
          </a:bodyPr>
          <a:lstStyle/>
          <a:p>
            <a:pPr marL="0" lvl="1" indent="0">
              <a:spcAft>
                <a:spcPts val="2250"/>
              </a:spcAft>
              <a:buNone/>
            </a:pPr>
            <a:r>
              <a:rPr lang="en-US" sz="3100" b="1" dirty="0">
                <a:latin typeface="Calibri" panose="020F0502020204030204" pitchFamily="34" charset="0"/>
              </a:rPr>
              <a:t>Breakout Session #1 (10:15-11:30 AM)</a:t>
            </a:r>
          </a:p>
          <a:p>
            <a:pPr marL="461963" lvl="1" indent="-461963">
              <a:spcAft>
                <a:spcPts val="2250"/>
              </a:spcAft>
              <a:buFont typeface="Arial" panose="020B0604020202020204" pitchFamily="34" charset="0"/>
              <a:buChar char="•"/>
            </a:pPr>
            <a:r>
              <a:rPr lang="en-US" sz="3100" dirty="0">
                <a:latin typeface="Calibri" panose="020F0502020204030204" pitchFamily="34" charset="0"/>
              </a:rPr>
              <a:t>Researchers Roundtable, Stephens Lounge, MLK Center</a:t>
            </a:r>
          </a:p>
          <a:p>
            <a:pPr marL="0" lvl="1" indent="0">
              <a:spcAft>
                <a:spcPts val="2250"/>
              </a:spcAft>
              <a:buNone/>
            </a:pPr>
            <a:r>
              <a:rPr lang="en-US" sz="3100" b="1" dirty="0">
                <a:latin typeface="Calibri" panose="020F0502020204030204" pitchFamily="34" charset="0"/>
              </a:rPr>
              <a:t>Breakout Session #3 (3:30-4:45 PM)</a:t>
            </a:r>
          </a:p>
          <a:p>
            <a:pPr marL="461963" lvl="1" indent="-461963">
              <a:spcAft>
                <a:spcPts val="2250"/>
              </a:spcAft>
              <a:buFont typeface="Arial" panose="020B0604020202020204" pitchFamily="34" charset="0"/>
              <a:buChar char="•"/>
            </a:pPr>
            <a:r>
              <a:rPr lang="en-US" sz="3100" dirty="0">
                <a:latin typeface="Calibri" panose="020F0502020204030204" pitchFamily="34" charset="0"/>
              </a:rPr>
              <a:t>Evaluating Promise Programs, Stephens Lounge, MLK Center</a:t>
            </a:r>
          </a:p>
          <a:p>
            <a:pPr marL="461963" lvl="1" indent="-461963">
              <a:spcAft>
                <a:spcPts val="2250"/>
              </a:spcAft>
              <a:buFont typeface="Arial" panose="020B0604020202020204" pitchFamily="34" charset="0"/>
              <a:buChar char="•"/>
            </a:pPr>
            <a:endParaRPr lang="en-US" sz="2200" dirty="0">
              <a:latin typeface="Calibri" panose="020F0502020204030204" pitchFamily="34" charset="0"/>
            </a:endParaRPr>
          </a:p>
        </p:txBody>
      </p:sp>
    </p:spTree>
    <p:extLst>
      <p:ext uri="{BB962C8B-B14F-4D97-AF65-F5344CB8AC3E}">
        <p14:creationId xmlns:p14="http://schemas.microsoft.com/office/powerpoint/2010/main" val="1998729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AA7D7B-3D06-4988-824E-A43FCED674E8}"/>
              </a:ext>
            </a:extLst>
          </p:cNvPr>
          <p:cNvSpPr>
            <a:spLocks noGrp="1"/>
          </p:cNvSpPr>
          <p:nvPr>
            <p:ph type="title"/>
          </p:nvPr>
        </p:nvSpPr>
        <p:spPr>
          <a:xfrm>
            <a:off x="609600" y="1295400"/>
            <a:ext cx="2688336" cy="4267200"/>
          </a:xfrm>
        </p:spPr>
        <p:txBody>
          <a:bodyPr>
            <a:normAutofit fontScale="90000"/>
          </a:bodyPr>
          <a:lstStyle/>
          <a:p>
            <a:r>
              <a:rPr lang="en-US" dirty="0"/>
              <a:t>The Promise Landscape:</a:t>
            </a:r>
            <a:br>
              <a:rPr lang="en-US" dirty="0"/>
            </a:br>
            <a:r>
              <a:rPr lang="en-US" dirty="0"/>
              <a:t>Statewide programs</a:t>
            </a:r>
            <a:br>
              <a:rPr lang="en-US" dirty="0"/>
            </a:br>
            <a:r>
              <a:rPr lang="en-US" dirty="0"/>
              <a:t>(n=21)</a:t>
            </a:r>
            <a:br>
              <a:rPr lang="en-US" dirty="0"/>
            </a:br>
            <a:br>
              <a:rPr lang="en-US" dirty="0"/>
            </a:br>
            <a:r>
              <a:rPr lang="en-US" sz="2000" dirty="0"/>
              <a:t>* Based on Century Foundation definition (</a:t>
            </a:r>
            <a:r>
              <a:rPr lang="en-US" sz="2000" dirty="0" err="1"/>
              <a:t>Mishory</a:t>
            </a:r>
            <a:r>
              <a:rPr lang="en-US" sz="2000" dirty="0"/>
              <a:t> 2019)</a:t>
            </a:r>
          </a:p>
        </p:txBody>
      </p:sp>
      <p:pic>
        <p:nvPicPr>
          <p:cNvPr id="4" name="Picture 3" descr="A picture containing text, map&#10;&#10;Description automatically generated">
            <a:extLst>
              <a:ext uri="{FF2B5EF4-FFF2-40B4-BE49-F238E27FC236}">
                <a16:creationId xmlns:a16="http://schemas.microsoft.com/office/drawing/2014/main" id="{33A75F7C-49C4-4A8C-8A55-DC6EFC680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14300"/>
            <a:ext cx="8579225" cy="6629400"/>
          </a:xfrm>
          <a:prstGeom prst="rect">
            <a:avLst/>
          </a:prstGeom>
        </p:spPr>
      </p:pic>
    </p:spTree>
    <p:extLst>
      <p:ext uri="{BB962C8B-B14F-4D97-AF65-F5344CB8AC3E}">
        <p14:creationId xmlns:p14="http://schemas.microsoft.com/office/powerpoint/2010/main" val="3683797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10972800" cy="1143000"/>
          </a:xfrm>
        </p:spPr>
        <p:txBody>
          <a:bodyPr>
            <a:normAutofit/>
          </a:bodyPr>
          <a:lstStyle/>
          <a:p>
            <a:pPr algn="ctr"/>
            <a:r>
              <a:rPr lang="en-US" sz="4000" dirty="0">
                <a:latin typeface="+mn-lt"/>
              </a:rPr>
              <a:t>For more information…</a:t>
            </a:r>
          </a:p>
        </p:txBody>
      </p:sp>
      <p:sp>
        <p:nvSpPr>
          <p:cNvPr id="3" name="Text Placeholder 2"/>
          <p:cNvSpPr>
            <a:spLocks noGrp="1"/>
          </p:cNvSpPr>
          <p:nvPr>
            <p:ph idx="1"/>
          </p:nvPr>
        </p:nvSpPr>
        <p:spPr>
          <a:xfrm>
            <a:off x="457200" y="1524000"/>
            <a:ext cx="11353800" cy="5181282"/>
          </a:xfrm>
        </p:spPr>
        <p:txBody>
          <a:bodyPr>
            <a:normAutofit fontScale="85000" lnSpcReduction="20000"/>
          </a:bodyPr>
          <a:lstStyle/>
          <a:p>
            <a:pPr marL="461963" lvl="1" indent="-461963">
              <a:spcAft>
                <a:spcPts val="2250"/>
              </a:spcAft>
              <a:buFont typeface="Arial" panose="020B0604020202020204" pitchFamily="34" charset="0"/>
              <a:buChar char="•"/>
            </a:pPr>
            <a:r>
              <a:rPr lang="en-US" sz="3000" dirty="0"/>
              <a:t>Upjohn Institute -- </a:t>
            </a:r>
            <a:r>
              <a:rPr lang="en-US" sz="3000" dirty="0">
                <a:solidFill>
                  <a:schemeClr val="accent2"/>
                </a:solidFill>
                <a:hlinkClick r:id="rId3">
                  <a:extLst>
                    <a:ext uri="{A12FA001-AC4F-418D-AE19-62706E023703}">
                      <ahyp:hlinkClr xmlns:ahyp="http://schemas.microsoft.com/office/drawing/2018/hyperlinkcolor" val="tx"/>
                    </a:ext>
                  </a:extLst>
                </a:hlinkClick>
              </a:rPr>
              <a:t>Promise Programs Research Database</a:t>
            </a:r>
            <a:r>
              <a:rPr lang="en-US" sz="3000" dirty="0">
                <a:solidFill>
                  <a:schemeClr val="accent2"/>
                </a:solidFill>
              </a:rPr>
              <a:t>, </a:t>
            </a:r>
            <a:r>
              <a:rPr lang="en-US" sz="3000" dirty="0">
                <a:solidFill>
                  <a:schemeClr val="accent2"/>
                </a:solidFill>
                <a:hlinkClick r:id="rId4">
                  <a:extLst>
                    <a:ext uri="{A12FA001-AC4F-418D-AE19-62706E023703}">
                      <ahyp:hlinkClr xmlns:ahyp="http://schemas.microsoft.com/office/drawing/2018/hyperlinkcolor" val="tx"/>
                    </a:ext>
                  </a:extLst>
                </a:hlinkClick>
              </a:rPr>
              <a:t>Promise Monitoring and Evaluation Framework</a:t>
            </a:r>
            <a:r>
              <a:rPr lang="en-US" sz="3000" dirty="0"/>
              <a:t>, and </a:t>
            </a:r>
            <a:r>
              <a:rPr lang="en-US" sz="3000" dirty="0">
                <a:solidFill>
                  <a:schemeClr val="accent2"/>
                </a:solidFill>
                <a:hlinkClick r:id="rId5">
                  <a:extLst>
                    <a:ext uri="{A12FA001-AC4F-418D-AE19-62706E023703}">
                      <ahyp:hlinkClr xmlns:ahyp="http://schemas.microsoft.com/office/drawing/2018/hyperlinkcolor" val="tx"/>
                    </a:ext>
                  </a:extLst>
                </a:hlinkClick>
              </a:rPr>
              <a:t>Research Bibliography</a:t>
            </a:r>
            <a:endParaRPr lang="en-US" sz="3000" dirty="0">
              <a:solidFill>
                <a:schemeClr val="accent2"/>
              </a:solidFill>
            </a:endParaRPr>
          </a:p>
          <a:p>
            <a:pPr marL="461963" lvl="1" indent="-461963">
              <a:spcAft>
                <a:spcPts val="2250"/>
              </a:spcAft>
              <a:buFont typeface="Arial" panose="020B0604020202020204" pitchFamily="34" charset="0"/>
              <a:buChar char="•"/>
            </a:pPr>
            <a:r>
              <a:rPr lang="en-US" sz="3000" dirty="0"/>
              <a:t>College Promise Campaign – </a:t>
            </a:r>
            <a:r>
              <a:rPr lang="en-US" sz="3000" dirty="0">
                <a:solidFill>
                  <a:schemeClr val="accent2"/>
                </a:solidFill>
                <a:hlinkClick r:id="rId6">
                  <a:extLst>
                    <a:ext uri="{A12FA001-AC4F-418D-AE19-62706E023703}">
                      <ahyp:hlinkClr xmlns:ahyp="http://schemas.microsoft.com/office/drawing/2018/hyperlinkcolor" val="tx"/>
                    </a:ext>
                  </a:extLst>
                </a:hlinkClick>
              </a:rPr>
              <a:t>Resources</a:t>
            </a:r>
            <a:endParaRPr lang="en-US" sz="3000" dirty="0">
              <a:solidFill>
                <a:schemeClr val="accent2"/>
              </a:solidFill>
            </a:endParaRPr>
          </a:p>
          <a:p>
            <a:pPr marL="461963" lvl="1" indent="-461963">
              <a:spcAft>
                <a:spcPts val="2250"/>
              </a:spcAft>
              <a:buFont typeface="Arial" panose="020B0604020202020204" pitchFamily="34" charset="0"/>
              <a:buChar char="•"/>
            </a:pPr>
            <a:r>
              <a:rPr lang="en-US" sz="3000" dirty="0" err="1"/>
              <a:t>PennAHEAD</a:t>
            </a:r>
            <a:r>
              <a:rPr lang="en-US" sz="3000" dirty="0"/>
              <a:t> – </a:t>
            </a:r>
            <a:r>
              <a:rPr lang="en-US" sz="3000" dirty="0">
                <a:solidFill>
                  <a:schemeClr val="accent2"/>
                </a:solidFill>
                <a:hlinkClick r:id="rId7">
                  <a:extLst>
                    <a:ext uri="{A12FA001-AC4F-418D-AE19-62706E023703}">
                      <ahyp:hlinkClr xmlns:ahyp="http://schemas.microsoft.com/office/drawing/2018/hyperlinkcolor" val="tx"/>
                    </a:ext>
                  </a:extLst>
                </a:hlinkClick>
              </a:rPr>
              <a:t>College Promise Programs Database</a:t>
            </a:r>
            <a:endParaRPr lang="en-US" sz="3000" dirty="0">
              <a:solidFill>
                <a:schemeClr val="accent2"/>
              </a:solidFill>
            </a:endParaRPr>
          </a:p>
          <a:p>
            <a:pPr marL="461963" lvl="1" indent="-461963">
              <a:spcAft>
                <a:spcPts val="2250"/>
              </a:spcAft>
              <a:buFont typeface="Arial" panose="020B0604020202020204" pitchFamily="34" charset="0"/>
              <a:buChar char="•"/>
            </a:pPr>
            <a:r>
              <a:rPr lang="en-US" sz="3000" dirty="0"/>
              <a:t>West Ed – </a:t>
            </a:r>
            <a:r>
              <a:rPr lang="en-US" sz="3000" dirty="0">
                <a:solidFill>
                  <a:schemeClr val="accent2"/>
                </a:solidFill>
                <a:hlinkClick r:id="rId8">
                  <a:extLst>
                    <a:ext uri="{A12FA001-AC4F-418D-AE19-62706E023703}">
                      <ahyp:hlinkClr xmlns:ahyp="http://schemas.microsoft.com/office/drawing/2018/hyperlinkcolor" val="tx"/>
                    </a:ext>
                  </a:extLst>
                </a:hlinkClick>
              </a:rPr>
              <a:t>California College Promise Project</a:t>
            </a:r>
            <a:endParaRPr lang="en-US" sz="2800" dirty="0">
              <a:solidFill>
                <a:schemeClr val="accent2"/>
              </a:solidFill>
            </a:endParaRPr>
          </a:p>
          <a:p>
            <a:pPr marL="461963" lvl="1" indent="-461963">
              <a:spcAft>
                <a:spcPts val="2250"/>
              </a:spcAft>
              <a:buFont typeface="Arial" panose="020B0604020202020204" pitchFamily="34" charset="0"/>
              <a:buChar char="•"/>
            </a:pPr>
            <a:r>
              <a:rPr lang="en-US" sz="3300" i="1" dirty="0"/>
              <a:t>Presenters:</a:t>
            </a:r>
            <a:br>
              <a:rPr lang="en-US" sz="2800" dirty="0"/>
            </a:br>
            <a:r>
              <a:rPr lang="en-US" sz="2800" dirty="0"/>
              <a:t>	</a:t>
            </a:r>
            <a:r>
              <a:rPr lang="en-US" sz="3000" dirty="0"/>
              <a:t>Jennifer </a:t>
            </a:r>
            <a:r>
              <a:rPr lang="en-US" sz="3000" dirty="0" err="1"/>
              <a:t>Iriti</a:t>
            </a:r>
            <a:r>
              <a:rPr lang="en-US" sz="3000" dirty="0"/>
              <a:t> – </a:t>
            </a:r>
            <a:r>
              <a:rPr lang="en-US" sz="3000" dirty="0">
                <a:solidFill>
                  <a:schemeClr val="accent1">
                    <a:lumMod val="75000"/>
                  </a:schemeClr>
                </a:solidFill>
                <a:hlinkClick r:id="rId9">
                  <a:extLst>
                    <a:ext uri="{A12FA001-AC4F-418D-AE19-62706E023703}">
                      <ahyp:hlinkClr xmlns:ahyp="http://schemas.microsoft.com/office/drawing/2018/hyperlinkcolor" val="tx"/>
                    </a:ext>
                  </a:extLst>
                </a:hlinkClick>
              </a:rPr>
              <a:t>iriti@pitt.edu</a:t>
            </a:r>
            <a:br>
              <a:rPr lang="en-US" sz="3000" dirty="0"/>
            </a:br>
            <a:r>
              <a:rPr lang="en-US" sz="3000" dirty="0"/>
              <a:t>	Michelle Miller-Adams – </a:t>
            </a:r>
            <a:r>
              <a:rPr lang="en-US" sz="3000" dirty="0">
                <a:solidFill>
                  <a:schemeClr val="accent1">
                    <a:lumMod val="75000"/>
                  </a:schemeClr>
                </a:solidFill>
                <a:hlinkClick r:id="rId10">
                  <a:extLst>
                    <a:ext uri="{A12FA001-AC4F-418D-AE19-62706E023703}">
                      <ahyp:hlinkClr xmlns:ahyp="http://schemas.microsoft.com/office/drawing/2018/hyperlinkcolor" val="tx"/>
                    </a:ext>
                  </a:extLst>
                </a:hlinkClick>
              </a:rPr>
              <a:t>miller-adams@upjohn.org</a:t>
            </a:r>
            <a:br>
              <a:rPr lang="en-US" sz="3000" dirty="0"/>
            </a:br>
            <a:r>
              <a:rPr lang="en-US" sz="3000" dirty="0"/>
              <a:t>	Brad </a:t>
            </a:r>
            <a:r>
              <a:rPr lang="en-US" sz="3000" dirty="0" err="1"/>
              <a:t>Hershbein</a:t>
            </a:r>
            <a:r>
              <a:rPr lang="en-US" sz="3000" dirty="0"/>
              <a:t> – </a:t>
            </a:r>
            <a:r>
              <a:rPr lang="en-US" sz="3000" dirty="0">
                <a:solidFill>
                  <a:schemeClr val="accent1">
                    <a:lumMod val="75000"/>
                  </a:schemeClr>
                </a:solidFill>
                <a:hlinkClick r:id="rId11">
                  <a:extLst>
                    <a:ext uri="{A12FA001-AC4F-418D-AE19-62706E023703}">
                      <ahyp:hlinkClr xmlns:ahyp="http://schemas.microsoft.com/office/drawing/2018/hyperlinkcolor" val="tx"/>
                    </a:ext>
                  </a:extLst>
                </a:hlinkClick>
              </a:rPr>
              <a:t>hershbein@upjohn.org</a:t>
            </a:r>
            <a:br>
              <a:rPr lang="en-US" sz="3000" dirty="0"/>
            </a:br>
            <a:r>
              <a:rPr lang="en-US" sz="3000" dirty="0"/>
              <a:t>	Robyn </a:t>
            </a:r>
            <a:r>
              <a:rPr lang="en-US" sz="3000" dirty="0" err="1"/>
              <a:t>Hiestand</a:t>
            </a:r>
            <a:r>
              <a:rPr lang="en-US" sz="3000" dirty="0"/>
              <a:t> – </a:t>
            </a:r>
            <a:r>
              <a:rPr lang="en-US" sz="3000" dirty="0">
                <a:solidFill>
                  <a:schemeClr val="accent1">
                    <a:lumMod val="75000"/>
                  </a:schemeClr>
                </a:solidFill>
                <a:hlinkClick r:id="rId12">
                  <a:extLst>
                    <a:ext uri="{A12FA001-AC4F-418D-AE19-62706E023703}">
                      <ahyp:hlinkClr xmlns:ahyp="http://schemas.microsoft.com/office/drawing/2018/hyperlinkcolor" val="tx"/>
                    </a:ext>
                  </a:extLst>
                </a:hlinkClick>
              </a:rPr>
              <a:t>robyn@civicnation.org</a:t>
            </a:r>
            <a:br>
              <a:rPr lang="en-US" sz="3000" dirty="0"/>
            </a:br>
            <a:r>
              <a:rPr lang="en-US" sz="3000" dirty="0"/>
              <a:t>	Gary Ritter – </a:t>
            </a:r>
            <a:r>
              <a:rPr lang="en-US" sz="3000" dirty="0">
                <a:solidFill>
                  <a:schemeClr val="accent1">
                    <a:lumMod val="75000"/>
                  </a:schemeClr>
                </a:solidFill>
                <a:hlinkClick r:id="rId13">
                  <a:extLst>
                    <a:ext uri="{A12FA001-AC4F-418D-AE19-62706E023703}">
                      <ahyp:hlinkClr xmlns:ahyp="http://schemas.microsoft.com/office/drawing/2018/hyperlinkcolor" val="tx"/>
                    </a:ext>
                  </a:extLst>
                </a:hlinkClick>
              </a:rPr>
              <a:t>gary.ritter@slu.edu</a:t>
            </a:r>
            <a:endParaRPr lang="en-US" sz="3000" dirty="0">
              <a:solidFill>
                <a:schemeClr val="accent1">
                  <a:lumMod val="75000"/>
                </a:schemeClr>
              </a:solidFill>
            </a:endParaRPr>
          </a:p>
        </p:txBody>
      </p:sp>
    </p:spTree>
    <p:extLst>
      <p:ext uri="{BB962C8B-B14F-4D97-AF65-F5344CB8AC3E}">
        <p14:creationId xmlns:p14="http://schemas.microsoft.com/office/powerpoint/2010/main" val="1522912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AA7D7B-3D06-4988-824E-A43FCED674E8}"/>
              </a:ext>
            </a:extLst>
          </p:cNvPr>
          <p:cNvSpPr>
            <a:spLocks noGrp="1"/>
          </p:cNvSpPr>
          <p:nvPr>
            <p:ph type="title"/>
          </p:nvPr>
        </p:nvSpPr>
        <p:spPr>
          <a:xfrm>
            <a:off x="533400" y="1307937"/>
            <a:ext cx="2688336" cy="4267200"/>
          </a:xfrm>
        </p:spPr>
        <p:txBody>
          <a:bodyPr>
            <a:normAutofit/>
          </a:bodyPr>
          <a:lstStyle/>
          <a:p>
            <a:r>
              <a:rPr lang="en-US" sz="4000" dirty="0"/>
              <a:t>The Promise Landscape:</a:t>
            </a:r>
            <a:br>
              <a:rPr lang="en-US" sz="4000" dirty="0"/>
            </a:br>
            <a:r>
              <a:rPr lang="en-US" sz="4000" dirty="0"/>
              <a:t>Community-initiated programs</a:t>
            </a:r>
            <a:br>
              <a:rPr lang="en-US" sz="4000" dirty="0"/>
            </a:br>
            <a:r>
              <a:rPr lang="en-US" sz="4000" dirty="0"/>
              <a:t>(n= 57)</a:t>
            </a:r>
          </a:p>
        </p:txBody>
      </p:sp>
      <p:pic>
        <p:nvPicPr>
          <p:cNvPr id="6" name="Picture 5">
            <a:extLst>
              <a:ext uri="{FF2B5EF4-FFF2-40B4-BE49-F238E27FC236}">
                <a16:creationId xmlns:a16="http://schemas.microsoft.com/office/drawing/2014/main" id="{8FA50F76-06DA-2E40-9B94-0D5A6545D678}"/>
              </a:ext>
            </a:extLst>
          </p:cNvPr>
          <p:cNvPicPr>
            <a:picLocks noChangeAspect="1"/>
          </p:cNvPicPr>
          <p:nvPr/>
        </p:nvPicPr>
        <p:blipFill>
          <a:blip r:embed="rId3"/>
          <a:stretch>
            <a:fillRect/>
          </a:stretch>
        </p:blipFill>
        <p:spPr>
          <a:xfrm>
            <a:off x="3581400" y="161059"/>
            <a:ext cx="8458200" cy="653588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AA7D7B-3D06-4988-824E-A43FCED674E8}"/>
              </a:ext>
            </a:extLst>
          </p:cNvPr>
          <p:cNvSpPr>
            <a:spLocks noGrp="1"/>
          </p:cNvSpPr>
          <p:nvPr>
            <p:ph type="title"/>
          </p:nvPr>
        </p:nvSpPr>
        <p:spPr>
          <a:xfrm>
            <a:off x="381000" y="833925"/>
            <a:ext cx="3145536" cy="5190150"/>
          </a:xfrm>
        </p:spPr>
        <p:txBody>
          <a:bodyPr>
            <a:normAutofit fontScale="90000"/>
          </a:bodyPr>
          <a:lstStyle/>
          <a:p>
            <a:r>
              <a:rPr lang="en-US" dirty="0"/>
              <a:t>The Promise Landscape:</a:t>
            </a:r>
            <a:br>
              <a:rPr lang="en-US" dirty="0"/>
            </a:br>
            <a:r>
              <a:rPr lang="en-US" dirty="0"/>
              <a:t>College-initiated programs*</a:t>
            </a:r>
            <a:br>
              <a:rPr lang="en-US" dirty="0"/>
            </a:br>
            <a:r>
              <a:rPr lang="en-US" dirty="0"/>
              <a:t>(n=86)</a:t>
            </a:r>
            <a:br>
              <a:rPr lang="en-US" dirty="0"/>
            </a:br>
            <a:br>
              <a:rPr lang="en-US" dirty="0"/>
            </a:br>
            <a:r>
              <a:rPr lang="en-US" sz="2000" dirty="0"/>
              <a:t>* For complete list of California programs see </a:t>
            </a:r>
            <a:r>
              <a:rPr lang="en-US" sz="2000" dirty="0" err="1"/>
              <a:t>WestEd</a:t>
            </a:r>
            <a:r>
              <a:rPr lang="en-US" sz="2000" dirty="0"/>
              <a:t> map</a:t>
            </a:r>
            <a:br>
              <a:rPr lang="en-US" dirty="0"/>
            </a:br>
            <a:endParaRPr lang="en-US" dirty="0"/>
          </a:p>
        </p:txBody>
      </p:sp>
      <p:pic>
        <p:nvPicPr>
          <p:cNvPr id="5" name="Picture 4">
            <a:extLst>
              <a:ext uri="{FF2B5EF4-FFF2-40B4-BE49-F238E27FC236}">
                <a16:creationId xmlns:a16="http://schemas.microsoft.com/office/drawing/2014/main" id="{70E42C65-4ED3-7D4F-BBF3-2D266912CA46}"/>
              </a:ext>
            </a:extLst>
          </p:cNvPr>
          <p:cNvPicPr>
            <a:picLocks noChangeAspect="1"/>
          </p:cNvPicPr>
          <p:nvPr/>
        </p:nvPicPr>
        <p:blipFill>
          <a:blip r:embed="rId3"/>
          <a:stretch>
            <a:fillRect/>
          </a:stretch>
        </p:blipFill>
        <p:spPr>
          <a:xfrm>
            <a:off x="3526536" y="152399"/>
            <a:ext cx="8491730" cy="6561791"/>
          </a:xfrm>
          <a:prstGeom prst="rect">
            <a:avLst/>
          </a:prstGeom>
        </p:spPr>
      </p:pic>
    </p:spTree>
    <p:extLst>
      <p:ext uri="{BB962C8B-B14F-4D97-AF65-F5344CB8AC3E}">
        <p14:creationId xmlns:p14="http://schemas.microsoft.com/office/powerpoint/2010/main" val="82978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ED9AD7C-C060-C942-BCD5-8D0FD60B0A8E}"/>
              </a:ext>
            </a:extLst>
          </p:cNvPr>
          <p:cNvSpPr>
            <a:spLocks noGrp="1"/>
          </p:cNvSpPr>
          <p:nvPr>
            <p:ph type="title"/>
          </p:nvPr>
        </p:nvSpPr>
        <p:spPr>
          <a:xfrm>
            <a:off x="397042" y="914400"/>
            <a:ext cx="2923863" cy="5257800"/>
          </a:xfrm>
        </p:spPr>
        <p:txBody>
          <a:bodyPr>
            <a:normAutofit/>
          </a:bodyPr>
          <a:lstStyle/>
          <a:p>
            <a:r>
              <a:rPr lang="en-US" sz="4000" dirty="0"/>
              <a:t>The Promise Landscape*</a:t>
            </a:r>
            <a:br>
              <a:rPr lang="en-US" dirty="0"/>
            </a:br>
            <a:br>
              <a:rPr lang="en-US" dirty="0"/>
            </a:br>
            <a:br>
              <a:rPr lang="en-US" dirty="0"/>
            </a:br>
            <a:r>
              <a:rPr lang="en-US" sz="2000" dirty="0"/>
              <a:t>* Based on @150 programs in Upjohn Institute’s Promise Programs Database</a:t>
            </a:r>
            <a:br>
              <a:rPr lang="en-US" sz="1800" dirty="0"/>
            </a:br>
            <a:endParaRPr lang="en-US" dirty="0"/>
          </a:p>
        </p:txBody>
      </p:sp>
      <p:pic>
        <p:nvPicPr>
          <p:cNvPr id="3" name="Picture 2" descr="A picture containing text, map&#10;&#10;Description automatically generated">
            <a:extLst>
              <a:ext uri="{FF2B5EF4-FFF2-40B4-BE49-F238E27FC236}">
                <a16:creationId xmlns:a16="http://schemas.microsoft.com/office/drawing/2014/main" id="{CCBB21E0-F149-4E2C-A73C-920733332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0"/>
            <a:ext cx="8646460" cy="6681355"/>
          </a:xfrm>
          <a:prstGeom prst="rect">
            <a:avLst/>
          </a:prstGeom>
        </p:spPr>
      </p:pic>
    </p:spTree>
    <p:extLst>
      <p:ext uri="{BB962C8B-B14F-4D97-AF65-F5344CB8AC3E}">
        <p14:creationId xmlns:p14="http://schemas.microsoft.com/office/powerpoint/2010/main" val="533470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7D239E6-C8E9-E04A-B8C3-1B6527DF45CC}"/>
              </a:ext>
            </a:extLst>
          </p:cNvPr>
          <p:cNvGraphicFramePr/>
          <p:nvPr>
            <p:extLst>
              <p:ext uri="{D42A27DB-BD31-4B8C-83A1-F6EECF244321}">
                <p14:modId xmlns:p14="http://schemas.microsoft.com/office/powerpoint/2010/main" val="2611872258"/>
              </p:ext>
            </p:extLst>
          </p:nvPr>
        </p:nvGraphicFramePr>
        <p:xfrm>
          <a:off x="2032000" y="7620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FC87D5B-01E9-4D47-97F4-25DCD5145F0C}"/>
              </a:ext>
            </a:extLst>
          </p:cNvPr>
          <p:cNvSpPr txBox="1"/>
          <p:nvPr/>
        </p:nvSpPr>
        <p:spPr>
          <a:xfrm>
            <a:off x="869938" y="495299"/>
            <a:ext cx="461665" cy="5867400"/>
          </a:xfrm>
          <a:prstGeom prst="rect">
            <a:avLst/>
          </a:prstGeom>
          <a:solidFill>
            <a:schemeClr val="accent3"/>
          </a:solidFill>
        </p:spPr>
        <p:txBody>
          <a:bodyPr vert="vert270" wrap="square" rtlCol="0">
            <a:spAutoFit/>
          </a:bodyPr>
          <a:lstStyle/>
          <a:p>
            <a:pPr algn="ctr"/>
            <a:r>
              <a:rPr lang="en-US" b="1" dirty="0">
                <a:solidFill>
                  <a:schemeClr val="bg1"/>
                </a:solidFill>
              </a:rPr>
              <a:t>STUDENT SUPPORT</a:t>
            </a:r>
          </a:p>
        </p:txBody>
      </p:sp>
      <p:sp>
        <p:nvSpPr>
          <p:cNvPr id="4" name="TextBox 3">
            <a:extLst>
              <a:ext uri="{FF2B5EF4-FFF2-40B4-BE49-F238E27FC236}">
                <a16:creationId xmlns:a16="http://schemas.microsoft.com/office/drawing/2014/main" id="{3C8FD11E-F3CD-5541-AFC3-0F33817D536A}"/>
              </a:ext>
            </a:extLst>
          </p:cNvPr>
          <p:cNvSpPr txBox="1"/>
          <p:nvPr/>
        </p:nvSpPr>
        <p:spPr>
          <a:xfrm>
            <a:off x="10744200" y="495299"/>
            <a:ext cx="461665" cy="5867400"/>
          </a:xfrm>
          <a:prstGeom prst="rect">
            <a:avLst/>
          </a:prstGeom>
          <a:solidFill>
            <a:schemeClr val="accent3"/>
          </a:solidFill>
        </p:spPr>
        <p:txBody>
          <a:bodyPr vert="vert" wrap="square" rtlCol="0">
            <a:spAutoFit/>
          </a:bodyPr>
          <a:lstStyle/>
          <a:p>
            <a:pPr algn="ctr"/>
            <a:r>
              <a:rPr lang="en-US" b="1" dirty="0">
                <a:solidFill>
                  <a:schemeClr val="bg1"/>
                </a:solidFill>
              </a:rPr>
              <a:t>COMMUNITY ALIGNMENT</a:t>
            </a:r>
          </a:p>
        </p:txBody>
      </p:sp>
      <p:sp>
        <p:nvSpPr>
          <p:cNvPr id="5" name="Title 4">
            <a:extLst>
              <a:ext uri="{FF2B5EF4-FFF2-40B4-BE49-F238E27FC236}">
                <a16:creationId xmlns:a16="http://schemas.microsoft.com/office/drawing/2014/main" id="{0EFC5B7C-A062-8E47-AAC4-715425273DBC}"/>
              </a:ext>
            </a:extLst>
          </p:cNvPr>
          <p:cNvSpPr>
            <a:spLocks noGrp="1"/>
          </p:cNvSpPr>
          <p:nvPr>
            <p:ph type="title"/>
          </p:nvPr>
        </p:nvSpPr>
        <p:spPr/>
        <p:txBody>
          <a:bodyPr/>
          <a:lstStyle/>
          <a:p>
            <a:r>
              <a:rPr lang="en-US" dirty="0"/>
              <a:t>       Potential Promise Program Outcomes</a:t>
            </a:r>
          </a:p>
        </p:txBody>
      </p:sp>
    </p:spTree>
    <p:extLst>
      <p:ext uri="{BB962C8B-B14F-4D97-AF65-F5344CB8AC3E}">
        <p14:creationId xmlns:p14="http://schemas.microsoft.com/office/powerpoint/2010/main" val="1824119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Statewide programs</a:t>
            </a:r>
          </a:p>
        </p:txBody>
      </p:sp>
      <p:graphicFrame>
        <p:nvGraphicFramePr>
          <p:cNvPr id="4" name="Content Placeholder 4"/>
          <p:cNvGraphicFramePr>
            <a:graphicFrameLocks/>
          </p:cNvGraphicFramePr>
          <p:nvPr>
            <p:extLst>
              <p:ext uri="{D42A27DB-BD31-4B8C-83A1-F6EECF244321}">
                <p14:modId xmlns:p14="http://schemas.microsoft.com/office/powerpoint/2010/main" val="816865186"/>
              </p:ext>
            </p:extLst>
          </p:nvPr>
        </p:nvGraphicFramePr>
        <p:xfrm>
          <a:off x="2026298" y="1821426"/>
          <a:ext cx="7696200" cy="4383173"/>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542693">
                <a:tc>
                  <a:txBody>
                    <a:bodyPr/>
                    <a:lstStyle/>
                    <a:p>
                      <a:pPr algn="ctr"/>
                      <a:r>
                        <a:rPr lang="en-US" dirty="0"/>
                        <a:t>Outcome</a:t>
                      </a:r>
                      <a:r>
                        <a:rPr lang="en-US" baseline="0" dirty="0"/>
                        <a:t> Area</a:t>
                      </a:r>
                      <a:endParaRPr lang="en-US" dirty="0"/>
                    </a:p>
                  </a:txBody>
                  <a:tcPr/>
                </a:tc>
                <a:tc>
                  <a:txBody>
                    <a:bodyPr/>
                    <a:lstStyle/>
                    <a:p>
                      <a:pPr algn="ctr"/>
                      <a:r>
                        <a:rPr lang="en-US" dirty="0"/>
                        <a:t>Possible</a:t>
                      </a:r>
                      <a:r>
                        <a:rPr lang="en-US" baseline="0" dirty="0"/>
                        <a:t> Outcomes</a:t>
                      </a:r>
                      <a:endParaRPr lang="en-US" dirty="0"/>
                    </a:p>
                  </a:txBody>
                  <a:tcPr/>
                </a:tc>
                <a:extLst>
                  <a:ext uri="{0D108BD9-81ED-4DB2-BD59-A6C34878D82A}">
                    <a16:rowId xmlns:a16="http://schemas.microsoft.com/office/drawing/2014/main" val="10000"/>
                  </a:ext>
                </a:extLst>
              </a:tr>
              <a:tr h="936702">
                <a:tc>
                  <a:txBody>
                    <a:bodyPr/>
                    <a:lstStyle/>
                    <a:p>
                      <a:pPr algn="ctr"/>
                      <a:r>
                        <a:rPr lang="en-US" b="1" dirty="0"/>
                        <a:t>Birth to Grade 12 </a:t>
                      </a:r>
                    </a:p>
                  </a:txBody>
                  <a:tcPr anchor="ctr">
                    <a:solidFill>
                      <a:schemeClr val="accent1">
                        <a:lumMod val="40000"/>
                        <a:lumOff val="60000"/>
                      </a:schemeClr>
                    </a:solidFill>
                  </a:tcPr>
                </a:tc>
                <a:tc>
                  <a:txBody>
                    <a:bodyPr/>
                    <a:lstStyle/>
                    <a:p>
                      <a:r>
                        <a:rPr lang="en-US" dirty="0"/>
                        <a:t>Spillover effects on college-going culture and readiness, high-school graduation rates, FAFSA completion and Pell uptake</a:t>
                      </a:r>
                    </a:p>
                    <a:p>
                      <a:endParaRPr lang="en-US" dirty="0"/>
                    </a:p>
                  </a:txBody>
                  <a:tcPr>
                    <a:solidFill>
                      <a:schemeClr val="accent6">
                        <a:lumMod val="20000"/>
                        <a:lumOff val="80000"/>
                      </a:schemeClr>
                    </a:solidFill>
                  </a:tcPr>
                </a:tc>
                <a:extLst>
                  <a:ext uri="{0D108BD9-81ED-4DB2-BD59-A6C34878D82A}">
                    <a16:rowId xmlns:a16="http://schemas.microsoft.com/office/drawing/2014/main" val="10001"/>
                  </a:ext>
                </a:extLst>
              </a:tr>
              <a:tr h="936702">
                <a:tc>
                  <a:txBody>
                    <a:bodyPr/>
                    <a:lstStyle/>
                    <a:p>
                      <a:pPr algn="ctr"/>
                      <a:r>
                        <a:rPr lang="en-US" b="1" dirty="0"/>
                        <a:t>Post-secondary</a:t>
                      </a:r>
                    </a:p>
                  </a:txBody>
                  <a:tcPr anchor="ctr">
                    <a:solidFill>
                      <a:schemeClr val="accent1">
                        <a:lumMod val="40000"/>
                        <a:lumOff val="60000"/>
                      </a:schemeClr>
                    </a:solidFill>
                  </a:tcPr>
                </a:tc>
                <a:tc>
                  <a:txBody>
                    <a:bodyPr/>
                    <a:lstStyle/>
                    <a:p>
                      <a:r>
                        <a:rPr lang="en-US" b="1" dirty="0"/>
                        <a:t>Increased enrollment, persistence and completion; transfer rate from 2-year</a:t>
                      </a:r>
                      <a:r>
                        <a:rPr lang="en-US" b="1" baseline="0" dirty="0"/>
                        <a:t> to 4-year schools</a:t>
                      </a:r>
                    </a:p>
                    <a:p>
                      <a:endParaRPr lang="en-US" b="1" dirty="0"/>
                    </a:p>
                  </a:txBody>
                  <a:tcPr>
                    <a:solidFill>
                      <a:schemeClr val="accent6">
                        <a:lumMod val="20000"/>
                        <a:lumOff val="80000"/>
                      </a:schemeClr>
                    </a:solidFill>
                  </a:tcPr>
                </a:tc>
                <a:extLst>
                  <a:ext uri="{0D108BD9-81ED-4DB2-BD59-A6C34878D82A}">
                    <a16:rowId xmlns:a16="http://schemas.microsoft.com/office/drawing/2014/main" val="10002"/>
                  </a:ext>
                </a:extLst>
              </a:tr>
              <a:tr h="936702">
                <a:tc>
                  <a:txBody>
                    <a:bodyPr/>
                    <a:lstStyle/>
                    <a:p>
                      <a:pPr algn="ctr"/>
                      <a:r>
                        <a:rPr lang="en-US" b="1" dirty="0"/>
                        <a:t>Community &amp; economic development</a:t>
                      </a:r>
                    </a:p>
                  </a:txBody>
                  <a:tcPr anchor="ctr">
                    <a:solidFill>
                      <a:schemeClr val="accent1">
                        <a:lumMod val="40000"/>
                        <a:lumOff val="60000"/>
                      </a:schemeClr>
                    </a:solidFill>
                  </a:tcPr>
                </a:tc>
                <a:tc>
                  <a:txBody>
                    <a:bodyPr/>
                    <a:lstStyle/>
                    <a:p>
                      <a:r>
                        <a:rPr lang="en-US" dirty="0"/>
                        <a:t>Better alignment with state </a:t>
                      </a:r>
                      <a:r>
                        <a:rPr lang="en-US" baseline="0" dirty="0"/>
                        <a:t>workforce needs; attraction of new businesses, creation of new jobs</a:t>
                      </a:r>
                    </a:p>
                    <a:p>
                      <a:endParaRPr lang="en-US" dirty="0"/>
                    </a:p>
                  </a:txBody>
                  <a:tcP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7" name="Curved Up Arrow 6"/>
          <p:cNvSpPr/>
          <p:nvPr/>
        </p:nvSpPr>
        <p:spPr>
          <a:xfrm rot="16464021">
            <a:off x="9752856" y="3601533"/>
            <a:ext cx="822960" cy="822960"/>
          </a:xfrm>
          <a:prstGeom prst="curved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Curved Down Arrow 7"/>
          <p:cNvSpPr/>
          <p:nvPr/>
        </p:nvSpPr>
        <p:spPr>
          <a:xfrm rot="5400000">
            <a:off x="9723120" y="4690946"/>
            <a:ext cx="822960" cy="822960"/>
          </a:xfrm>
          <a:prstGeom prst="curved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4307451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niqueSourceRef xmlns="8cabeda3-c1b9-4940-b4ea-3b94077460c3" xsi:nil="true"/>
    <FileHash xmlns="8cabeda3-c1b9-4940-b4ea-3b94077460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25C8A48602EF4BAFADCD80BFE679BC" ma:contentTypeVersion="13" ma:contentTypeDescription="Create a new document." ma:contentTypeScope="" ma:versionID="3c7c4a0a25360e87592697f5dbde84e1">
  <xsd:schema xmlns:xsd="http://www.w3.org/2001/XMLSchema" xmlns:xs="http://www.w3.org/2001/XMLSchema" xmlns:p="http://schemas.microsoft.com/office/2006/metadata/properties" xmlns:ns3="8cabeda3-c1b9-4940-b4ea-3b94077460c3" xmlns:ns4="22de6184-c17c-4758-b8e0-4eebd08ae8e7" targetNamespace="http://schemas.microsoft.com/office/2006/metadata/properties" ma:root="true" ma:fieldsID="655a5c17cfc7a4bb4752e3ca29d74dd5" ns3:_="" ns4:_="">
    <xsd:import namespace="8cabeda3-c1b9-4940-b4ea-3b94077460c3"/>
    <xsd:import namespace="22de6184-c17c-4758-b8e0-4eebd08ae8e7"/>
    <xsd:element name="properties">
      <xsd:complexType>
        <xsd:sequence>
          <xsd:element name="documentManagement">
            <xsd:complexType>
              <xsd:all>
                <xsd:element ref="ns3:UniqueSourceRef" minOccurs="0"/>
                <xsd:element ref="ns3:FileHash"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beda3-c1b9-4940-b4ea-3b94077460c3"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de6184-c17c-4758-b8e0-4eebd08ae8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23849A-B8A8-43CD-A9C4-0C7219F7DCFB}">
  <ds:schemaRefs>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22de6184-c17c-4758-b8e0-4eebd08ae8e7"/>
    <ds:schemaRef ds:uri="http://purl.org/dc/dcmitype/"/>
    <ds:schemaRef ds:uri="8cabeda3-c1b9-4940-b4ea-3b94077460c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554BFB0-C90B-4432-97B6-C31BEA070C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abeda3-c1b9-4940-b4ea-3b94077460c3"/>
    <ds:schemaRef ds:uri="22de6184-c17c-4758-b8e0-4eebd08ae8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901787-1BAB-476B-B8C1-30758A64D2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Median.thmx</Template>
  <TotalTime>1331</TotalTime>
  <Words>3693</Words>
  <Application>Microsoft Macintosh PowerPoint</Application>
  <PresentationFormat>Widescreen</PresentationFormat>
  <Paragraphs>446</Paragraphs>
  <Slides>40</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Brandon Text Black</vt:lpstr>
      <vt:lpstr>Calibri</vt:lpstr>
      <vt:lpstr>Cambria</vt:lpstr>
      <vt:lpstr>Open Sans</vt:lpstr>
      <vt:lpstr>Tw Cen MT</vt:lpstr>
      <vt:lpstr>Verdana</vt:lpstr>
      <vt:lpstr>Wingdings</vt:lpstr>
      <vt:lpstr>Wingdings 2</vt:lpstr>
      <vt:lpstr>Median</vt:lpstr>
      <vt:lpstr>PowerPoint Presentation</vt:lpstr>
      <vt:lpstr>Presentation outline</vt:lpstr>
      <vt:lpstr>The College Promise Landscape</vt:lpstr>
      <vt:lpstr>The Promise Landscape: Statewide programs (n=21)  * Based on Century Foundation definition (Mishory 2019)</vt:lpstr>
      <vt:lpstr>The Promise Landscape: Community-initiated programs (n= 57)</vt:lpstr>
      <vt:lpstr>The Promise Landscape: College-initiated programs* (n=86)  * For complete list of California programs see WestEd map </vt:lpstr>
      <vt:lpstr>The Promise Landscape*   * Based on @150 programs in Upjohn Institute’s Promise Programs Database </vt:lpstr>
      <vt:lpstr>       Potential Promise Program Outcomes</vt:lpstr>
      <vt:lpstr>Statewide programs</vt:lpstr>
      <vt:lpstr>Community-initiated programs</vt:lpstr>
      <vt:lpstr>College-initiated programs</vt:lpstr>
      <vt:lpstr>Research summary</vt:lpstr>
      <vt:lpstr>K-12 impact summary</vt:lpstr>
      <vt:lpstr>Spotlight: El Dorado Promise Dr. Gary Ritter, Saint Louis University</vt:lpstr>
      <vt:lpstr>El Dorado Promise: K-12 test scores</vt:lpstr>
      <vt:lpstr>El Dorado Promise: differential benefits Greater gains by African-American students in upper half of academic distribution</vt:lpstr>
      <vt:lpstr>El Dorado K-12 test score impacts – How?</vt:lpstr>
      <vt:lpstr>Postsecondary impact summary</vt:lpstr>
      <vt:lpstr>Statewide programs</vt:lpstr>
      <vt:lpstr>Spotlight: Tennessee Promise data  Dr. Emily House, Tennessee Higher Ed Commission</vt:lpstr>
      <vt:lpstr>Tennessee’s FAFSA filing rate is highest in the nation</vt:lpstr>
      <vt:lpstr>Statewide college-going rate – the “new normal”</vt:lpstr>
      <vt:lpstr>Spotlight: Oregon Promise Dr. Oded Gurantz, University of Missouri</vt:lpstr>
      <vt:lpstr>Oregon Promise results</vt:lpstr>
      <vt:lpstr>Oregon Promise results</vt:lpstr>
      <vt:lpstr>Spotlight: Pittsburgh Promise</vt:lpstr>
      <vt:lpstr>Other Pittsburgh Promise findings</vt:lpstr>
      <vt:lpstr>Community/economic development impact summary</vt:lpstr>
      <vt:lpstr>Spotlight: Kalamazoo Promise Dr. Brad Hershbein, W.E. Upjohn Institute</vt:lpstr>
      <vt:lpstr>Where do KPS grads live before and after the Promise?</vt:lpstr>
      <vt:lpstr>How much student debt do KPS grads have before and after the Promise?</vt:lpstr>
      <vt:lpstr>What share of KPS grads are working (above minimum wage)?</vt:lpstr>
      <vt:lpstr>How much are KPS grads earning?</vt:lpstr>
      <vt:lpstr>Longer-term outcomes summary</vt:lpstr>
      <vt:lpstr>College Promise Campaign Robyn Hiestand, Director of Research and Policy</vt:lpstr>
      <vt:lpstr>Financial sustainability survey</vt:lpstr>
      <vt:lpstr>PowerPoint Presentation</vt:lpstr>
      <vt:lpstr>Call to Action</vt:lpstr>
      <vt:lpstr>For more on Promise research…</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Acquaviva, Sally A</dc:creator>
  <cp:lastModifiedBy>Michelle Miller-Adams</cp:lastModifiedBy>
  <cp:revision>150</cp:revision>
  <dcterms:created xsi:type="dcterms:W3CDTF">2016-05-31T10:17:39Z</dcterms:created>
  <dcterms:modified xsi:type="dcterms:W3CDTF">2019-11-01T01:57:29Z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2016-05-26T00:00:00Z</vt:filetime>
  </property>
  <property fmtid="{D5CDD505-2E9C-101B-9397-08002B2CF9AE}" pid="3" name="Creator">
    <vt:lpwstr>Microsoft® PowerPoint® 2013</vt:lpwstr>
  </property>
  <property fmtid="{D5CDD505-2E9C-101B-9397-08002B2CF9AE}" pid="4" name="LastSaved">
    <vt:filetime>2016-05-31T00:00:00Z</vt:filetime>
  </property>
  <property fmtid="{D5CDD505-2E9C-101B-9397-08002B2CF9AE}" pid="5" name="ContentTypeId">
    <vt:lpwstr>0x010100D425C8A48602EF4BAFADCD80BFE679BC</vt:lpwstr>
  </property>
</Properties>
</file>